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85" r:id="rId2"/>
    <p:sldId id="308" r:id="rId3"/>
    <p:sldId id="307" r:id="rId4"/>
    <p:sldId id="328" r:id="rId5"/>
    <p:sldId id="329" r:id="rId6"/>
    <p:sldId id="330" r:id="rId7"/>
    <p:sldId id="331" r:id="rId8"/>
    <p:sldId id="291" r:id="rId9"/>
    <p:sldId id="312" r:id="rId10"/>
    <p:sldId id="313" r:id="rId11"/>
    <p:sldId id="314" r:id="rId12"/>
    <p:sldId id="315" r:id="rId13"/>
    <p:sldId id="316" r:id="rId14"/>
    <p:sldId id="306" r:id="rId15"/>
    <p:sldId id="309" r:id="rId16"/>
    <p:sldId id="310" r:id="rId17"/>
    <p:sldId id="304" r:id="rId18"/>
    <p:sldId id="300" r:id="rId19"/>
    <p:sldId id="317" r:id="rId20"/>
    <p:sldId id="295" r:id="rId21"/>
    <p:sldId id="303" r:id="rId22"/>
    <p:sldId id="311" r:id="rId23"/>
    <p:sldId id="321" r:id="rId24"/>
    <p:sldId id="320" r:id="rId25"/>
    <p:sldId id="322" r:id="rId26"/>
    <p:sldId id="318" r:id="rId27"/>
    <p:sldId id="277" r:id="rId28"/>
    <p:sldId id="323"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11"/>
    <p:restoredTop sz="94574"/>
  </p:normalViewPr>
  <p:slideViewPr>
    <p:cSldViewPr snapToGrid="0" snapToObjects="1">
      <p:cViewPr varScale="1">
        <p:scale>
          <a:sx n="63" d="100"/>
          <a:sy n="63" d="100"/>
        </p:scale>
        <p:origin x="176" y="6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125940-2716-D941-B78D-C180A6E6A4BB}" type="datetimeFigureOut">
              <a:rPr lang="en-US" smtClean="0"/>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E94D0-45DD-FD49-ABA7-EC2A1215CFA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125940-2716-D941-B78D-C180A6E6A4BB}" type="datetimeFigureOut">
              <a:rPr lang="en-US" smtClean="0"/>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E94D0-45DD-FD49-ABA7-EC2A1215CF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125940-2716-D941-B78D-C180A6E6A4BB}" type="datetimeFigureOut">
              <a:rPr lang="en-US" smtClean="0"/>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E94D0-45DD-FD49-ABA7-EC2A1215CF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0125940-2716-D941-B78D-C180A6E6A4BB}" type="datetimeFigureOut">
              <a:rPr lang="en-US" smtClean="0"/>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E94D0-45DD-FD49-ABA7-EC2A1215CF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125940-2716-D941-B78D-C180A6E6A4BB}" type="datetimeFigureOut">
              <a:rPr lang="en-US" smtClean="0"/>
              <a:t>10/13/19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E94D0-45DD-FD49-ABA7-EC2A1215CFA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125940-2716-D941-B78D-C180A6E6A4BB}" type="datetimeFigureOut">
              <a:rPr lang="en-US" smtClean="0"/>
              <a:t>10/13/19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E94D0-45DD-FD49-ABA7-EC2A1215CFA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0125940-2716-D941-B78D-C180A6E6A4BB}" type="datetimeFigureOut">
              <a:rPr lang="en-US" smtClean="0"/>
              <a:t>10/13/19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1E94D0-45DD-FD49-ABA7-EC2A1215CFA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0125940-2716-D941-B78D-C180A6E6A4BB}" type="datetimeFigureOut">
              <a:rPr lang="en-US" smtClean="0"/>
              <a:t>10/13/19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1E94D0-45DD-FD49-ABA7-EC2A1215CF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125940-2716-D941-B78D-C180A6E6A4BB}" type="datetimeFigureOut">
              <a:rPr lang="en-US" smtClean="0"/>
              <a:t>10/13/19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1E94D0-45DD-FD49-ABA7-EC2A1215CF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125940-2716-D941-B78D-C180A6E6A4BB}" type="datetimeFigureOut">
              <a:rPr lang="en-US" smtClean="0"/>
              <a:t>10/13/19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1E94D0-45DD-FD49-ABA7-EC2A1215CFA2}"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70125940-2716-D941-B78D-C180A6E6A4BB}" type="datetimeFigureOut">
              <a:rPr lang="en-US" smtClean="0"/>
              <a:t>10/13/19</a:t>
            </a:fld>
            <a:endParaRPr lang="en-US"/>
          </a:p>
        </p:txBody>
      </p:sp>
      <p:sp>
        <p:nvSpPr>
          <p:cNvPr id="9" name="Slide Number Placeholder 8"/>
          <p:cNvSpPr>
            <a:spLocks noGrp="1"/>
          </p:cNvSpPr>
          <p:nvPr>
            <p:ph type="sldNum" sz="quarter" idx="11"/>
          </p:nvPr>
        </p:nvSpPr>
        <p:spPr/>
        <p:txBody>
          <a:bodyPr/>
          <a:lstStyle/>
          <a:p>
            <a:fld id="{201E94D0-45DD-FD49-ABA7-EC2A1215CFA2}"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01E94D0-45DD-FD49-ABA7-EC2A1215CFA2}"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0125940-2716-D941-B78D-C180A6E6A4BB}" type="datetimeFigureOut">
              <a:rPr lang="en-US" smtClean="0"/>
              <a:t>10/13/19</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500" dirty="0"/>
              <a:t>Finishing your essays</a:t>
            </a:r>
          </a:p>
        </p:txBody>
      </p:sp>
      <p:sp>
        <p:nvSpPr>
          <p:cNvPr id="3" name="Subtitle 2"/>
          <p:cNvSpPr>
            <a:spLocks noGrp="1"/>
          </p:cNvSpPr>
          <p:nvPr>
            <p:ph type="subTitle" idx="1"/>
          </p:nvPr>
        </p:nvSpPr>
        <p:spPr/>
        <p:txBody>
          <a:bodyPr/>
          <a:lstStyle/>
          <a:p>
            <a:r>
              <a:rPr lang="en-US" dirty="0"/>
              <a:t>On we go!</a:t>
            </a:r>
          </a:p>
        </p:txBody>
      </p:sp>
    </p:spTree>
    <p:extLst>
      <p:ext uri="{BB962C8B-B14F-4D97-AF65-F5344CB8AC3E}">
        <p14:creationId xmlns:p14="http://schemas.microsoft.com/office/powerpoint/2010/main" val="981993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“NO” items</a:t>
            </a:r>
          </a:p>
        </p:txBody>
      </p:sp>
      <p:sp>
        <p:nvSpPr>
          <p:cNvPr id="3" name="Content Placeholder 2"/>
          <p:cNvSpPr>
            <a:spLocks noGrp="1"/>
          </p:cNvSpPr>
          <p:nvPr>
            <p:ph idx="1"/>
          </p:nvPr>
        </p:nvSpPr>
        <p:spPr/>
        <p:txBody>
          <a:bodyPr>
            <a:noAutofit/>
          </a:bodyPr>
          <a:lstStyle/>
          <a:p>
            <a:r>
              <a:rPr lang="en-US" sz="4800" dirty="0"/>
              <a:t> If you see squiggly red lines on your paper, it means you’ve spelled something wrong… </a:t>
            </a:r>
          </a:p>
          <a:p>
            <a:r>
              <a:rPr lang="en-US" sz="4800" dirty="0"/>
              <a:t> Do a spelling check and fix the mistakes</a:t>
            </a:r>
          </a:p>
          <a:p>
            <a:pPr marL="114300" indent="0">
              <a:buNone/>
            </a:pPr>
            <a:endParaRPr lang="en-US" sz="4800" dirty="0"/>
          </a:p>
        </p:txBody>
      </p:sp>
    </p:spTree>
    <p:extLst>
      <p:ext uri="{BB962C8B-B14F-4D97-AF65-F5344CB8AC3E}">
        <p14:creationId xmlns:p14="http://schemas.microsoft.com/office/powerpoint/2010/main" val="201220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“NO” items</a:t>
            </a:r>
          </a:p>
        </p:txBody>
      </p:sp>
      <p:sp>
        <p:nvSpPr>
          <p:cNvPr id="3" name="Content Placeholder 2"/>
          <p:cNvSpPr>
            <a:spLocks noGrp="1"/>
          </p:cNvSpPr>
          <p:nvPr>
            <p:ph idx="1"/>
          </p:nvPr>
        </p:nvSpPr>
        <p:spPr>
          <a:xfrm>
            <a:off x="457200" y="1600200"/>
            <a:ext cx="2406018" cy="4800600"/>
          </a:xfrm>
        </p:spPr>
        <p:txBody>
          <a:bodyPr>
            <a:noAutofit/>
          </a:bodyPr>
          <a:lstStyle/>
          <a:p>
            <a:pPr lvl="1"/>
            <a:r>
              <a:rPr lang="en-US" sz="4600" dirty="0"/>
              <a:t> I	</a:t>
            </a:r>
          </a:p>
          <a:p>
            <a:pPr lvl="1"/>
            <a:r>
              <a:rPr lang="en-US" sz="4600" dirty="0"/>
              <a:t> We</a:t>
            </a:r>
          </a:p>
          <a:p>
            <a:pPr lvl="1"/>
            <a:r>
              <a:rPr lang="en-US" sz="4600" dirty="0"/>
              <a:t> Us</a:t>
            </a:r>
          </a:p>
          <a:p>
            <a:pPr lvl="1"/>
            <a:r>
              <a:rPr lang="en-US" sz="4600" dirty="0"/>
              <a:t> You</a:t>
            </a:r>
          </a:p>
          <a:p>
            <a:pPr lvl="1"/>
            <a:r>
              <a:rPr lang="en-US" sz="4600" dirty="0"/>
              <a:t> Me</a:t>
            </a:r>
          </a:p>
          <a:p>
            <a:pPr lvl="1"/>
            <a:r>
              <a:rPr lang="en-US" sz="4600" dirty="0"/>
              <a:t>Our </a:t>
            </a:r>
          </a:p>
        </p:txBody>
      </p:sp>
    </p:spTree>
    <p:extLst>
      <p:ext uri="{BB962C8B-B14F-4D97-AF65-F5344CB8AC3E}">
        <p14:creationId xmlns:p14="http://schemas.microsoft.com/office/powerpoint/2010/main" val="106216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“NO” items</a:t>
            </a:r>
          </a:p>
        </p:txBody>
      </p:sp>
      <p:sp>
        <p:nvSpPr>
          <p:cNvPr id="3" name="Content Placeholder 2"/>
          <p:cNvSpPr>
            <a:spLocks noGrp="1"/>
          </p:cNvSpPr>
          <p:nvPr>
            <p:ph idx="1"/>
          </p:nvPr>
        </p:nvSpPr>
        <p:spPr/>
        <p:txBody>
          <a:bodyPr>
            <a:noAutofit/>
          </a:bodyPr>
          <a:lstStyle/>
          <a:p>
            <a:r>
              <a:rPr lang="en-US" sz="4800" dirty="0"/>
              <a:t>Informal language (guys, don’t, stuff, pretty, etc.)</a:t>
            </a:r>
          </a:p>
          <a:p>
            <a:r>
              <a:rPr lang="en-US" sz="4800" dirty="0"/>
              <a:t>Nix the “very” bad word</a:t>
            </a:r>
          </a:p>
          <a:p>
            <a:r>
              <a:rPr lang="en-US" sz="4800" dirty="0"/>
              <a:t>Check spelling of character names &amp; locations</a:t>
            </a:r>
          </a:p>
        </p:txBody>
      </p:sp>
    </p:spTree>
    <p:extLst>
      <p:ext uri="{BB962C8B-B14F-4D97-AF65-F5344CB8AC3E}">
        <p14:creationId xmlns:p14="http://schemas.microsoft.com/office/powerpoint/2010/main" val="341664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Fragments</a:t>
            </a:r>
          </a:p>
        </p:txBody>
      </p:sp>
      <p:sp>
        <p:nvSpPr>
          <p:cNvPr id="3" name="Content Placeholder 2"/>
          <p:cNvSpPr>
            <a:spLocks noGrp="1"/>
          </p:cNvSpPr>
          <p:nvPr>
            <p:ph idx="1"/>
          </p:nvPr>
        </p:nvSpPr>
        <p:spPr/>
        <p:txBody>
          <a:bodyPr>
            <a:noAutofit/>
          </a:bodyPr>
          <a:lstStyle/>
          <a:p>
            <a:r>
              <a:rPr lang="en-US" sz="6000" dirty="0"/>
              <a:t>If it doesn’t have a   (1) subject, (2) verb, and (3) complete thought, it’s not a sentence!</a:t>
            </a:r>
          </a:p>
        </p:txBody>
      </p:sp>
    </p:spTree>
    <p:extLst>
      <p:ext uri="{BB962C8B-B14F-4D97-AF65-F5344CB8AC3E}">
        <p14:creationId xmlns:p14="http://schemas.microsoft.com/office/powerpoint/2010/main" val="1681449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11C1-8132-E147-A99D-50C5E307AA17}"/>
              </a:ext>
            </a:extLst>
          </p:cNvPr>
          <p:cNvSpPr>
            <a:spLocks noGrp="1"/>
          </p:cNvSpPr>
          <p:nvPr>
            <p:ph type="title"/>
          </p:nvPr>
        </p:nvSpPr>
        <p:spPr>
          <a:xfrm>
            <a:off x="457200" y="178382"/>
            <a:ext cx="7620000" cy="1143000"/>
          </a:xfrm>
        </p:spPr>
        <p:txBody>
          <a:bodyPr/>
          <a:lstStyle/>
          <a:p>
            <a:r>
              <a:rPr lang="en-US" dirty="0"/>
              <a:t>MLA formatting</a:t>
            </a:r>
          </a:p>
        </p:txBody>
      </p:sp>
      <p:sp>
        <p:nvSpPr>
          <p:cNvPr id="3" name="Content Placeholder 2">
            <a:extLst>
              <a:ext uri="{FF2B5EF4-FFF2-40B4-BE49-F238E27FC236}">
                <a16:creationId xmlns:a16="http://schemas.microsoft.com/office/drawing/2014/main" id="{22981053-0DF1-BD48-8C1D-4BA1BFE470E9}"/>
              </a:ext>
            </a:extLst>
          </p:cNvPr>
          <p:cNvSpPr>
            <a:spLocks noGrp="1"/>
          </p:cNvSpPr>
          <p:nvPr>
            <p:ph idx="1"/>
          </p:nvPr>
        </p:nvSpPr>
        <p:spPr>
          <a:xfrm>
            <a:off x="457200" y="1503944"/>
            <a:ext cx="7620000" cy="4800600"/>
          </a:xfrm>
        </p:spPr>
        <p:txBody>
          <a:bodyPr>
            <a:noAutofit/>
          </a:bodyPr>
          <a:lstStyle/>
          <a:p>
            <a:r>
              <a:rPr lang="en-US" sz="3200" dirty="0"/>
              <a:t>Book titles are italicized: </a:t>
            </a:r>
            <a:r>
              <a:rPr lang="en-US" sz="3200" i="1" dirty="0"/>
              <a:t>The Help</a:t>
            </a:r>
            <a:endParaRPr lang="en-US" sz="3200" dirty="0"/>
          </a:p>
          <a:p>
            <a:pPr lvl="1"/>
            <a:r>
              <a:rPr lang="en-US" sz="2200" dirty="0"/>
              <a:t>NO quotations marks or underlines</a:t>
            </a:r>
          </a:p>
          <a:p>
            <a:r>
              <a:rPr lang="en-US" sz="3200" dirty="0"/>
              <a:t>You need a running head, header, and title</a:t>
            </a:r>
          </a:p>
          <a:p>
            <a:r>
              <a:rPr lang="en-US" sz="3200" dirty="0"/>
              <a:t>EVERYTHING is Times New Roman, Size 12</a:t>
            </a:r>
          </a:p>
          <a:p>
            <a:r>
              <a:rPr lang="en-US" sz="3200" dirty="0"/>
              <a:t>NO bolds, underlines, or italicized words (obviously with exceptions)</a:t>
            </a:r>
          </a:p>
          <a:p>
            <a:r>
              <a:rPr lang="en-US" sz="3200" dirty="0"/>
              <a:t>Citations look like: (Stockett 47).</a:t>
            </a:r>
          </a:p>
          <a:p>
            <a:r>
              <a:rPr lang="en-US" sz="3200" dirty="0"/>
              <a:t>No double spaces</a:t>
            </a:r>
          </a:p>
          <a:p>
            <a:r>
              <a:rPr lang="en-US" sz="3200" dirty="0"/>
              <a:t>You need an actual essay title</a:t>
            </a:r>
          </a:p>
        </p:txBody>
      </p:sp>
    </p:spTree>
    <p:extLst>
      <p:ext uri="{BB962C8B-B14F-4D97-AF65-F5344CB8AC3E}">
        <p14:creationId xmlns:p14="http://schemas.microsoft.com/office/powerpoint/2010/main" val="380984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2346C-E67A-6540-B2D0-42A2E752C17B}"/>
              </a:ext>
            </a:extLst>
          </p:cNvPr>
          <p:cNvSpPr>
            <a:spLocks noGrp="1"/>
          </p:cNvSpPr>
          <p:nvPr>
            <p:ph type="title"/>
          </p:nvPr>
        </p:nvSpPr>
        <p:spPr/>
        <p:txBody>
          <a:bodyPr/>
          <a:lstStyle/>
          <a:p>
            <a:r>
              <a:rPr lang="en-US" dirty="0"/>
              <a:t>Random FYIs</a:t>
            </a:r>
          </a:p>
        </p:txBody>
      </p:sp>
      <p:sp>
        <p:nvSpPr>
          <p:cNvPr id="3" name="Content Placeholder 2">
            <a:extLst>
              <a:ext uri="{FF2B5EF4-FFF2-40B4-BE49-F238E27FC236}">
                <a16:creationId xmlns:a16="http://schemas.microsoft.com/office/drawing/2014/main" id="{AA92897A-1D8A-E541-8C9E-66CB5DC2DABA}"/>
              </a:ext>
            </a:extLst>
          </p:cNvPr>
          <p:cNvSpPr>
            <a:spLocks noGrp="1"/>
          </p:cNvSpPr>
          <p:nvPr>
            <p:ph idx="1"/>
          </p:nvPr>
        </p:nvSpPr>
        <p:spPr/>
        <p:txBody>
          <a:bodyPr>
            <a:normAutofit/>
          </a:bodyPr>
          <a:lstStyle/>
          <a:p>
            <a:r>
              <a:rPr lang="en-US" sz="3700" dirty="0"/>
              <a:t>Years: ‘60s or 1960s</a:t>
            </a:r>
          </a:p>
          <a:p>
            <a:r>
              <a:rPr lang="en-US" sz="3700" dirty="0"/>
              <a:t>People are “</a:t>
            </a:r>
            <a:r>
              <a:rPr lang="en-US" sz="3700" dirty="0" err="1"/>
              <a:t>who”s</a:t>
            </a:r>
            <a:r>
              <a:rPr lang="en-US" sz="3700" dirty="0"/>
              <a:t>, not “</a:t>
            </a:r>
            <a:r>
              <a:rPr lang="en-US" sz="3700" dirty="0" err="1"/>
              <a:t>that”s</a:t>
            </a:r>
            <a:endParaRPr lang="en-US" sz="3700" dirty="0"/>
          </a:p>
          <a:p>
            <a:r>
              <a:rPr lang="en-US" sz="3700" dirty="0"/>
              <a:t>You can cut the nonsense (brilliant, exciting, thrilling, life-changing)</a:t>
            </a:r>
          </a:p>
          <a:p>
            <a:r>
              <a:rPr lang="en-US" sz="3700" dirty="0"/>
              <a:t>Stockett wrote, “‘What happen?’ [</a:t>
            </a:r>
            <a:r>
              <a:rPr lang="en-US" sz="3700" dirty="0" err="1"/>
              <a:t>Minny</a:t>
            </a:r>
            <a:r>
              <a:rPr lang="en-US" sz="3700" dirty="0"/>
              <a:t>] ask[ed] again.”</a:t>
            </a:r>
          </a:p>
          <a:p>
            <a:r>
              <a:rPr lang="en-US" sz="3700" dirty="0"/>
              <a:t>Don’t italicize your quotes</a:t>
            </a:r>
          </a:p>
          <a:p>
            <a:endParaRPr lang="en-US" sz="3700" dirty="0"/>
          </a:p>
          <a:p>
            <a:endParaRPr lang="en-US" sz="3700" dirty="0"/>
          </a:p>
        </p:txBody>
      </p:sp>
    </p:spTree>
    <p:extLst>
      <p:ext uri="{BB962C8B-B14F-4D97-AF65-F5344CB8AC3E}">
        <p14:creationId xmlns:p14="http://schemas.microsoft.com/office/powerpoint/2010/main" val="345768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19E41-5112-954F-BE8D-4910F8A9A5E2}"/>
              </a:ext>
            </a:extLst>
          </p:cNvPr>
          <p:cNvSpPr>
            <a:spLocks noGrp="1"/>
          </p:cNvSpPr>
          <p:nvPr>
            <p:ph type="title"/>
          </p:nvPr>
        </p:nvSpPr>
        <p:spPr/>
        <p:txBody>
          <a:bodyPr/>
          <a:lstStyle/>
          <a:p>
            <a:r>
              <a:rPr lang="en-US" dirty="0"/>
              <a:t>Adding context</a:t>
            </a:r>
          </a:p>
        </p:txBody>
      </p:sp>
      <p:sp>
        <p:nvSpPr>
          <p:cNvPr id="3" name="Content Placeholder 2">
            <a:extLst>
              <a:ext uri="{FF2B5EF4-FFF2-40B4-BE49-F238E27FC236}">
                <a16:creationId xmlns:a16="http://schemas.microsoft.com/office/drawing/2014/main" id="{F82E9EC9-B143-EB4E-997F-ABC4AF2A83F5}"/>
              </a:ext>
            </a:extLst>
          </p:cNvPr>
          <p:cNvSpPr>
            <a:spLocks noGrp="1"/>
          </p:cNvSpPr>
          <p:nvPr>
            <p:ph idx="1"/>
          </p:nvPr>
        </p:nvSpPr>
        <p:spPr/>
        <p:txBody>
          <a:bodyPr>
            <a:normAutofit/>
          </a:bodyPr>
          <a:lstStyle/>
          <a:p>
            <a:r>
              <a:rPr lang="en-US" sz="3700" i="1" dirty="0"/>
              <a:t>The Help </a:t>
            </a:r>
            <a:r>
              <a:rPr lang="en-US" sz="3700" dirty="0"/>
              <a:t>has sold 10 million copies</a:t>
            </a:r>
          </a:p>
          <a:p>
            <a:r>
              <a:rPr lang="en-US" sz="3700" dirty="0"/>
              <a:t>Your essay will make sense to 10 million people</a:t>
            </a:r>
          </a:p>
          <a:p>
            <a:r>
              <a:rPr lang="en-US" sz="3700" dirty="0"/>
              <a:t>Adding context expands your audience to 7.53 billion people</a:t>
            </a:r>
          </a:p>
          <a:p>
            <a:pPr lvl="1"/>
            <a:r>
              <a:rPr lang="en-US" sz="3700" dirty="0"/>
              <a:t>Who?</a:t>
            </a:r>
          </a:p>
          <a:p>
            <a:pPr lvl="1"/>
            <a:endParaRPr lang="en-US" sz="3700" dirty="0"/>
          </a:p>
        </p:txBody>
      </p:sp>
    </p:spTree>
    <p:extLst>
      <p:ext uri="{BB962C8B-B14F-4D97-AF65-F5344CB8AC3E}">
        <p14:creationId xmlns:p14="http://schemas.microsoft.com/office/powerpoint/2010/main" val="1889063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Unclear pronouns/words</a:t>
            </a:r>
          </a:p>
        </p:txBody>
      </p:sp>
      <p:sp>
        <p:nvSpPr>
          <p:cNvPr id="3" name="Content Placeholder 2"/>
          <p:cNvSpPr>
            <a:spLocks noGrp="1"/>
          </p:cNvSpPr>
          <p:nvPr>
            <p:ph idx="1"/>
          </p:nvPr>
        </p:nvSpPr>
        <p:spPr/>
        <p:txBody>
          <a:bodyPr>
            <a:normAutofit/>
          </a:bodyPr>
          <a:lstStyle/>
          <a:p>
            <a:r>
              <a:rPr lang="en-US" sz="4500" dirty="0"/>
              <a:t> The word “IT” is often unclear — who or what is “it”?</a:t>
            </a:r>
          </a:p>
          <a:p>
            <a:r>
              <a:rPr lang="en-US" sz="4500" dirty="0"/>
              <a:t> Same goes for “they,” “he,” or “she” — make sure readers </a:t>
            </a:r>
            <a:r>
              <a:rPr lang="en-US" sz="4500" u="sng" dirty="0"/>
              <a:t>know</a:t>
            </a:r>
            <a:r>
              <a:rPr lang="en-US" sz="4500" dirty="0"/>
              <a:t> which character you’re referring to</a:t>
            </a:r>
          </a:p>
        </p:txBody>
      </p:sp>
    </p:spTree>
    <p:extLst>
      <p:ext uri="{BB962C8B-B14F-4D97-AF65-F5344CB8AC3E}">
        <p14:creationId xmlns:p14="http://schemas.microsoft.com/office/powerpoint/2010/main" val="174352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Paragraph breaks</a:t>
            </a:r>
          </a:p>
        </p:txBody>
      </p:sp>
      <p:sp>
        <p:nvSpPr>
          <p:cNvPr id="3" name="Content Placeholder 2"/>
          <p:cNvSpPr>
            <a:spLocks noGrp="1"/>
          </p:cNvSpPr>
          <p:nvPr>
            <p:ph idx="1"/>
          </p:nvPr>
        </p:nvSpPr>
        <p:spPr/>
        <p:txBody>
          <a:bodyPr>
            <a:noAutofit/>
          </a:bodyPr>
          <a:lstStyle/>
          <a:p>
            <a:r>
              <a:rPr lang="en-US" sz="4500" dirty="0"/>
              <a:t>Basic rule: Keep </a:t>
            </a:r>
            <a:r>
              <a:rPr lang="en-US" sz="4500" u="sng" dirty="0"/>
              <a:t>one</a:t>
            </a:r>
            <a:r>
              <a:rPr lang="en-US" sz="4500" dirty="0"/>
              <a:t> idea to </a:t>
            </a:r>
            <a:r>
              <a:rPr lang="en-US" sz="4500" u="sng" dirty="0"/>
              <a:t>one</a:t>
            </a:r>
            <a:r>
              <a:rPr lang="en-US" sz="4500" dirty="0"/>
              <a:t> paragraph</a:t>
            </a:r>
          </a:p>
          <a:p>
            <a:endParaRPr lang="en-US" sz="3000" dirty="0"/>
          </a:p>
          <a:p>
            <a:r>
              <a:rPr lang="en-US" sz="3000" u="sng" dirty="0"/>
              <a:t>Ask:</a:t>
            </a:r>
          </a:p>
          <a:p>
            <a:pPr lvl="1"/>
            <a:r>
              <a:rPr lang="en-US" sz="3000" dirty="0"/>
              <a:t>Does your paragraph focus on ONE person?</a:t>
            </a:r>
          </a:p>
          <a:p>
            <a:pPr lvl="1"/>
            <a:r>
              <a:rPr lang="en-US" sz="3000" dirty="0"/>
              <a:t>Does your paragraph focus on ONE idea?</a:t>
            </a:r>
          </a:p>
          <a:p>
            <a:pPr lvl="1"/>
            <a:r>
              <a:rPr lang="en-US" sz="3000" dirty="0"/>
              <a:t>Does your paragraph focus on proving ONE point?</a:t>
            </a:r>
          </a:p>
        </p:txBody>
      </p:sp>
    </p:spTree>
    <p:extLst>
      <p:ext uri="{BB962C8B-B14F-4D97-AF65-F5344CB8AC3E}">
        <p14:creationId xmlns:p14="http://schemas.microsoft.com/office/powerpoint/2010/main" val="2027082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378EB-3EAA-D14D-9775-A7D1DE7E1F5A}"/>
              </a:ext>
            </a:extLst>
          </p:cNvPr>
          <p:cNvSpPr>
            <a:spLocks noGrp="1"/>
          </p:cNvSpPr>
          <p:nvPr>
            <p:ph type="title"/>
          </p:nvPr>
        </p:nvSpPr>
        <p:spPr/>
        <p:txBody>
          <a:bodyPr/>
          <a:lstStyle/>
          <a:p>
            <a:r>
              <a:rPr lang="en-US" sz="4500" dirty="0"/>
              <a:t>Things we will learn</a:t>
            </a:r>
          </a:p>
        </p:txBody>
      </p:sp>
      <p:sp>
        <p:nvSpPr>
          <p:cNvPr id="3" name="Text Placeholder 2">
            <a:extLst>
              <a:ext uri="{FF2B5EF4-FFF2-40B4-BE49-F238E27FC236}">
                <a16:creationId xmlns:a16="http://schemas.microsoft.com/office/drawing/2014/main" id="{ECCA8A2B-FB3C-C04A-87D1-738B1AFF944F}"/>
              </a:ext>
            </a:extLst>
          </p:cNvPr>
          <p:cNvSpPr>
            <a:spLocks noGrp="1"/>
          </p:cNvSpPr>
          <p:nvPr>
            <p:ph type="body" idx="1"/>
          </p:nvPr>
        </p:nvSpPr>
        <p:spPr>
          <a:xfrm>
            <a:off x="722313" y="3957793"/>
            <a:ext cx="6135687" cy="1633538"/>
          </a:xfrm>
        </p:spPr>
        <p:txBody>
          <a:bodyPr/>
          <a:lstStyle/>
          <a:p>
            <a:r>
              <a:rPr lang="en-US" dirty="0"/>
              <a:t>Term 2 material: Don’t stress over fixing it in your essay</a:t>
            </a:r>
          </a:p>
        </p:txBody>
      </p:sp>
    </p:spTree>
    <p:extLst>
      <p:ext uri="{BB962C8B-B14F-4D97-AF65-F5344CB8AC3E}">
        <p14:creationId xmlns:p14="http://schemas.microsoft.com/office/powerpoint/2010/main" val="2244086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C06D2-B6F2-C74F-9C43-809AD1DEA53D}"/>
              </a:ext>
            </a:extLst>
          </p:cNvPr>
          <p:cNvSpPr>
            <a:spLocks noGrp="1"/>
          </p:cNvSpPr>
          <p:nvPr>
            <p:ph type="title"/>
          </p:nvPr>
        </p:nvSpPr>
        <p:spPr/>
        <p:txBody>
          <a:bodyPr/>
          <a:lstStyle/>
          <a:p>
            <a:r>
              <a:rPr lang="en-US" dirty="0"/>
              <a:t>The biggest surprises</a:t>
            </a:r>
          </a:p>
        </p:txBody>
      </p:sp>
      <p:sp>
        <p:nvSpPr>
          <p:cNvPr id="3" name="Content Placeholder 2">
            <a:extLst>
              <a:ext uri="{FF2B5EF4-FFF2-40B4-BE49-F238E27FC236}">
                <a16:creationId xmlns:a16="http://schemas.microsoft.com/office/drawing/2014/main" id="{E968B795-2424-A443-972D-11F94ED7B00F}"/>
              </a:ext>
            </a:extLst>
          </p:cNvPr>
          <p:cNvSpPr>
            <a:spLocks noGrp="1"/>
          </p:cNvSpPr>
          <p:nvPr>
            <p:ph idx="1"/>
          </p:nvPr>
        </p:nvSpPr>
        <p:spPr/>
        <p:txBody>
          <a:bodyPr>
            <a:normAutofit/>
          </a:bodyPr>
          <a:lstStyle/>
          <a:p>
            <a:r>
              <a:rPr lang="en-US" sz="6000" dirty="0"/>
              <a:t> Commas</a:t>
            </a:r>
          </a:p>
          <a:p>
            <a:r>
              <a:rPr lang="en-US" sz="6000" dirty="0"/>
              <a:t> Themes</a:t>
            </a:r>
          </a:p>
          <a:p>
            <a:pPr lvl="1"/>
            <a:r>
              <a:rPr lang="en-US" sz="5800" dirty="0"/>
              <a:t> </a:t>
            </a:r>
            <a:r>
              <a:rPr lang="en-US" sz="3000" dirty="0"/>
              <a:t>The author believes that ___________</a:t>
            </a:r>
          </a:p>
          <a:p>
            <a:r>
              <a:rPr lang="en-US" sz="6000" dirty="0"/>
              <a:t> Quotes</a:t>
            </a:r>
          </a:p>
        </p:txBody>
      </p:sp>
    </p:spTree>
    <p:extLst>
      <p:ext uri="{BB962C8B-B14F-4D97-AF65-F5344CB8AC3E}">
        <p14:creationId xmlns:p14="http://schemas.microsoft.com/office/powerpoint/2010/main" val="405216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Transitions</a:t>
            </a:r>
          </a:p>
        </p:txBody>
      </p:sp>
      <p:sp>
        <p:nvSpPr>
          <p:cNvPr id="3" name="Content Placeholder 2"/>
          <p:cNvSpPr>
            <a:spLocks noGrp="1"/>
          </p:cNvSpPr>
          <p:nvPr>
            <p:ph idx="1"/>
          </p:nvPr>
        </p:nvSpPr>
        <p:spPr/>
        <p:txBody>
          <a:bodyPr>
            <a:noAutofit/>
          </a:bodyPr>
          <a:lstStyle/>
          <a:p>
            <a:r>
              <a:rPr lang="en-US" sz="4400" dirty="0"/>
              <a:t>Transitions act as “bridges” between ideas in writing</a:t>
            </a:r>
          </a:p>
          <a:p>
            <a:pPr lvl="1"/>
            <a:r>
              <a:rPr lang="en-US" sz="4400" dirty="0"/>
              <a:t> They are found between ideas in a single paragraph</a:t>
            </a:r>
          </a:p>
          <a:p>
            <a:pPr lvl="1"/>
            <a:r>
              <a:rPr lang="en-US" sz="4400" dirty="0"/>
              <a:t> They are also found between paragraphs</a:t>
            </a:r>
          </a:p>
          <a:p>
            <a:pPr marL="228600" lvl="1" indent="0">
              <a:buNone/>
            </a:pPr>
            <a:endParaRPr lang="en-US" sz="4400" dirty="0"/>
          </a:p>
          <a:p>
            <a:pPr marL="228600" lvl="1" indent="0">
              <a:buNone/>
            </a:pPr>
            <a:endParaRPr lang="en-US" sz="4400" dirty="0"/>
          </a:p>
        </p:txBody>
      </p:sp>
    </p:spTree>
    <p:extLst>
      <p:ext uri="{BB962C8B-B14F-4D97-AF65-F5344CB8AC3E}">
        <p14:creationId xmlns:p14="http://schemas.microsoft.com/office/powerpoint/2010/main" val="4121266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Embedded quotes</a:t>
            </a:r>
          </a:p>
        </p:txBody>
      </p:sp>
      <p:sp>
        <p:nvSpPr>
          <p:cNvPr id="3" name="Content Placeholder 2"/>
          <p:cNvSpPr>
            <a:spLocks noGrp="1"/>
          </p:cNvSpPr>
          <p:nvPr>
            <p:ph idx="1"/>
          </p:nvPr>
        </p:nvSpPr>
        <p:spPr/>
        <p:txBody>
          <a:bodyPr>
            <a:normAutofit fontScale="70000" lnSpcReduction="20000"/>
          </a:bodyPr>
          <a:lstStyle/>
          <a:p>
            <a:pPr marL="0" indent="0" algn="ctr">
              <a:lnSpc>
                <a:spcPct val="130000"/>
              </a:lnSpc>
              <a:buNone/>
            </a:pPr>
            <a:r>
              <a:rPr lang="en-US" sz="5400" dirty="0"/>
              <a:t>When </a:t>
            </a:r>
            <a:r>
              <a:rPr lang="en-US" sz="5400" dirty="0" err="1"/>
              <a:t>Francie</a:t>
            </a:r>
            <a:r>
              <a:rPr lang="en-US" sz="5400" dirty="0"/>
              <a:t> learned to read, her world changed. “Books became her friend, and there was one for every mood. There was poetry for quiet companionship. There was adventure when she tired of quiet hours.”</a:t>
            </a:r>
          </a:p>
        </p:txBody>
      </p:sp>
    </p:spTree>
    <p:extLst>
      <p:ext uri="{BB962C8B-B14F-4D97-AF65-F5344CB8AC3E}">
        <p14:creationId xmlns:p14="http://schemas.microsoft.com/office/powerpoint/2010/main" val="211386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Embedded quotes</a:t>
            </a:r>
          </a:p>
        </p:txBody>
      </p:sp>
      <p:sp>
        <p:nvSpPr>
          <p:cNvPr id="3" name="Content Placeholder 2"/>
          <p:cNvSpPr>
            <a:spLocks noGrp="1"/>
          </p:cNvSpPr>
          <p:nvPr>
            <p:ph idx="1"/>
          </p:nvPr>
        </p:nvSpPr>
        <p:spPr/>
        <p:txBody>
          <a:bodyPr>
            <a:normAutofit fontScale="70000" lnSpcReduction="20000"/>
          </a:bodyPr>
          <a:lstStyle/>
          <a:p>
            <a:pPr marL="0" indent="0" algn="ctr">
              <a:lnSpc>
                <a:spcPct val="130000"/>
              </a:lnSpc>
              <a:buNone/>
            </a:pPr>
            <a:r>
              <a:rPr lang="en-US" sz="5400" dirty="0"/>
              <a:t>When </a:t>
            </a:r>
            <a:r>
              <a:rPr lang="en-US" sz="5400" dirty="0" err="1"/>
              <a:t>Francie</a:t>
            </a:r>
            <a:r>
              <a:rPr lang="en-US" sz="5400" dirty="0"/>
              <a:t> learned to read, her world changed. The author explains, “Books became her friend, and there was one for every mood. There was poetry for quiet companionship. There was adventure when she tired of quiet hours” (Smith 27).</a:t>
            </a:r>
          </a:p>
        </p:txBody>
      </p:sp>
    </p:spTree>
    <p:extLst>
      <p:ext uri="{BB962C8B-B14F-4D97-AF65-F5344CB8AC3E}">
        <p14:creationId xmlns:p14="http://schemas.microsoft.com/office/powerpoint/2010/main" val="3696482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ACCA3-DB5C-9647-A801-CE1D7C1F6856}"/>
              </a:ext>
            </a:extLst>
          </p:cNvPr>
          <p:cNvSpPr>
            <a:spLocks noGrp="1"/>
          </p:cNvSpPr>
          <p:nvPr>
            <p:ph type="title"/>
          </p:nvPr>
        </p:nvSpPr>
        <p:spPr/>
        <p:txBody>
          <a:bodyPr/>
          <a:lstStyle/>
          <a:p>
            <a:r>
              <a:rPr lang="en-US" dirty="0"/>
              <a:t>Subject/verb agreement</a:t>
            </a:r>
          </a:p>
        </p:txBody>
      </p:sp>
      <p:sp>
        <p:nvSpPr>
          <p:cNvPr id="3" name="Content Placeholder 2">
            <a:extLst>
              <a:ext uri="{FF2B5EF4-FFF2-40B4-BE49-F238E27FC236}">
                <a16:creationId xmlns:a16="http://schemas.microsoft.com/office/drawing/2014/main" id="{68641433-6415-D049-8F1B-85616A28C5B4}"/>
              </a:ext>
            </a:extLst>
          </p:cNvPr>
          <p:cNvSpPr>
            <a:spLocks noGrp="1"/>
          </p:cNvSpPr>
          <p:nvPr>
            <p:ph idx="1"/>
          </p:nvPr>
        </p:nvSpPr>
        <p:spPr/>
        <p:txBody>
          <a:bodyPr>
            <a:normAutofit/>
          </a:bodyPr>
          <a:lstStyle/>
          <a:p>
            <a:pPr>
              <a:buFont typeface="Wingdings" charset="2"/>
              <a:buChar char="§"/>
            </a:pPr>
            <a:r>
              <a:rPr lang="en-US" sz="4000" dirty="0"/>
              <a:t> Subjects and verbs MUST AGREE with one another in number (singular or plural)</a:t>
            </a:r>
          </a:p>
          <a:p>
            <a:pPr>
              <a:buFont typeface="Wingdings" charset="2"/>
              <a:buChar char="§"/>
            </a:pPr>
            <a:r>
              <a:rPr lang="en-US" sz="4000" dirty="0"/>
              <a:t> If a subject is singular, its verb must be singular</a:t>
            </a:r>
          </a:p>
          <a:p>
            <a:pPr>
              <a:buFont typeface="Wingdings" charset="2"/>
              <a:buChar char="§"/>
            </a:pPr>
            <a:r>
              <a:rPr lang="en-US" sz="4000" dirty="0"/>
              <a:t> If a subject is plural, its verb must be plural</a:t>
            </a:r>
          </a:p>
        </p:txBody>
      </p:sp>
    </p:spTree>
    <p:extLst>
      <p:ext uri="{BB962C8B-B14F-4D97-AF65-F5344CB8AC3E}">
        <p14:creationId xmlns:p14="http://schemas.microsoft.com/office/powerpoint/2010/main" val="38220857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876DC-E3CF-7044-B13E-0676E379DDA4}"/>
              </a:ext>
            </a:extLst>
          </p:cNvPr>
          <p:cNvSpPr>
            <a:spLocks noGrp="1"/>
          </p:cNvSpPr>
          <p:nvPr>
            <p:ph type="title"/>
          </p:nvPr>
        </p:nvSpPr>
        <p:spPr/>
        <p:txBody>
          <a:bodyPr/>
          <a:lstStyle/>
          <a:p>
            <a:r>
              <a:rPr lang="en-US" dirty="0"/>
              <a:t>Subject/verb agreement</a:t>
            </a:r>
          </a:p>
        </p:txBody>
      </p:sp>
      <p:sp>
        <p:nvSpPr>
          <p:cNvPr id="3" name="Content Placeholder 2">
            <a:extLst>
              <a:ext uri="{FF2B5EF4-FFF2-40B4-BE49-F238E27FC236}">
                <a16:creationId xmlns:a16="http://schemas.microsoft.com/office/drawing/2014/main" id="{B956F56B-1F97-D94B-AEB7-D181BDD865C8}"/>
              </a:ext>
            </a:extLst>
          </p:cNvPr>
          <p:cNvSpPr>
            <a:spLocks noGrp="1"/>
          </p:cNvSpPr>
          <p:nvPr>
            <p:ph idx="1"/>
          </p:nvPr>
        </p:nvSpPr>
        <p:spPr/>
        <p:txBody>
          <a:bodyPr>
            <a:normAutofit/>
          </a:bodyPr>
          <a:lstStyle/>
          <a:p>
            <a:r>
              <a:rPr lang="en-US" sz="3000" dirty="0"/>
              <a:t>1. Apples picked at the beginning of the harvest season (is/are) firm but delicious.</a:t>
            </a:r>
          </a:p>
          <a:p>
            <a:r>
              <a:rPr lang="en-US" sz="3000" dirty="0"/>
              <a:t>2. Younger students who work well with each other (make/makes) a good team.</a:t>
            </a:r>
          </a:p>
          <a:p>
            <a:r>
              <a:rPr lang="en-US" sz="3000" dirty="0"/>
              <a:t>3. His unusual strength and surprising speed (make/makes) Tom a challenging opponent.</a:t>
            </a:r>
          </a:p>
          <a:p>
            <a:r>
              <a:rPr lang="en-US" sz="3000" dirty="0"/>
              <a:t>4. The most interesting paintings that are sold in the museum (have/has) simple composition and limited color ranges.</a:t>
            </a:r>
          </a:p>
        </p:txBody>
      </p:sp>
    </p:spTree>
    <p:extLst>
      <p:ext uri="{BB962C8B-B14F-4D97-AF65-F5344CB8AC3E}">
        <p14:creationId xmlns:p14="http://schemas.microsoft.com/office/powerpoint/2010/main" val="2027238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FA818-7B87-6441-8146-711B8660EA45}"/>
              </a:ext>
            </a:extLst>
          </p:cNvPr>
          <p:cNvSpPr>
            <a:spLocks noGrp="1"/>
          </p:cNvSpPr>
          <p:nvPr>
            <p:ph type="title"/>
          </p:nvPr>
        </p:nvSpPr>
        <p:spPr/>
        <p:txBody>
          <a:bodyPr/>
          <a:lstStyle/>
          <a:p>
            <a:r>
              <a:rPr lang="en-US" dirty="0"/>
              <a:t>Parallelism</a:t>
            </a:r>
          </a:p>
        </p:txBody>
      </p:sp>
      <p:sp>
        <p:nvSpPr>
          <p:cNvPr id="3" name="Content Placeholder 2">
            <a:extLst>
              <a:ext uri="{FF2B5EF4-FFF2-40B4-BE49-F238E27FC236}">
                <a16:creationId xmlns:a16="http://schemas.microsoft.com/office/drawing/2014/main" id="{A4ED7F13-FCC3-8143-AC84-51018CFF3532}"/>
              </a:ext>
            </a:extLst>
          </p:cNvPr>
          <p:cNvSpPr>
            <a:spLocks noGrp="1"/>
          </p:cNvSpPr>
          <p:nvPr>
            <p:ph idx="1"/>
          </p:nvPr>
        </p:nvSpPr>
        <p:spPr/>
        <p:txBody>
          <a:bodyPr>
            <a:noAutofit/>
          </a:bodyPr>
          <a:lstStyle/>
          <a:p>
            <a:r>
              <a:rPr lang="en-US" sz="3000" dirty="0"/>
              <a:t>Unparallel: Melvin enjoyed rock music, football, and to collect stamps</a:t>
            </a:r>
          </a:p>
          <a:p>
            <a:r>
              <a:rPr lang="en-US" sz="3000" dirty="0"/>
              <a:t>Parallel: Melvin enjoyed rock music, football, and collecting stamps</a:t>
            </a:r>
          </a:p>
          <a:p>
            <a:r>
              <a:rPr lang="en-US" sz="3000" dirty="0"/>
              <a:t>Unparallel: Susan pushed the hair from her eyes, wiped the sweat from her forehead, and the volleyball was served</a:t>
            </a:r>
          </a:p>
          <a:p>
            <a:r>
              <a:rPr lang="en-US" sz="3000" dirty="0"/>
              <a:t>Parallel: Susan pushed the hair from her eyes, wiped the sweat from her forehead, and served the volleyball</a:t>
            </a:r>
          </a:p>
        </p:txBody>
      </p:sp>
    </p:spTree>
    <p:extLst>
      <p:ext uri="{BB962C8B-B14F-4D97-AF65-F5344CB8AC3E}">
        <p14:creationId xmlns:p14="http://schemas.microsoft.com/office/powerpoint/2010/main" val="191639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D899A-8180-0546-A98C-A60840945C97}"/>
              </a:ext>
            </a:extLst>
          </p:cNvPr>
          <p:cNvSpPr>
            <a:spLocks noGrp="1"/>
          </p:cNvSpPr>
          <p:nvPr>
            <p:ph type="title"/>
          </p:nvPr>
        </p:nvSpPr>
        <p:spPr/>
        <p:txBody>
          <a:bodyPr/>
          <a:lstStyle/>
          <a:p>
            <a:r>
              <a:rPr lang="en-US" dirty="0"/>
              <a:t>One last thing</a:t>
            </a:r>
          </a:p>
        </p:txBody>
      </p:sp>
      <p:sp>
        <p:nvSpPr>
          <p:cNvPr id="3" name="Text Placeholder 2">
            <a:extLst>
              <a:ext uri="{FF2B5EF4-FFF2-40B4-BE49-F238E27FC236}">
                <a16:creationId xmlns:a16="http://schemas.microsoft.com/office/drawing/2014/main" id="{DD78A62C-985F-B14B-BA9D-4DCCF8B5913D}"/>
              </a:ext>
            </a:extLst>
          </p:cNvPr>
          <p:cNvSpPr>
            <a:spLocks noGrp="1"/>
          </p:cNvSpPr>
          <p:nvPr>
            <p:ph type="body" idx="1"/>
          </p:nvPr>
        </p:nvSpPr>
        <p:spPr>
          <a:xfrm>
            <a:off x="722313" y="4017753"/>
            <a:ext cx="6135687" cy="1633538"/>
          </a:xfrm>
        </p:spPr>
        <p:txBody>
          <a:bodyPr/>
          <a:lstStyle/>
          <a:p>
            <a:r>
              <a:rPr lang="en-US" dirty="0"/>
              <a:t>FYI</a:t>
            </a:r>
          </a:p>
        </p:txBody>
      </p:sp>
    </p:spTree>
    <p:extLst>
      <p:ext uri="{BB962C8B-B14F-4D97-AF65-F5344CB8AC3E}">
        <p14:creationId xmlns:p14="http://schemas.microsoft.com/office/powerpoint/2010/main" val="611505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plagiarism?</a:t>
            </a:r>
          </a:p>
        </p:txBody>
      </p:sp>
      <p:sp>
        <p:nvSpPr>
          <p:cNvPr id="3" name="Content Placeholder 2"/>
          <p:cNvSpPr>
            <a:spLocks noGrp="1"/>
          </p:cNvSpPr>
          <p:nvPr>
            <p:ph idx="1"/>
          </p:nvPr>
        </p:nvSpPr>
        <p:spPr/>
        <p:txBody>
          <a:bodyPr>
            <a:noAutofit/>
          </a:bodyPr>
          <a:lstStyle/>
          <a:p>
            <a:r>
              <a:rPr lang="en-US" sz="3500" dirty="0"/>
              <a:t>To steal and pass off another person’s ideas or words as your own</a:t>
            </a:r>
          </a:p>
          <a:p>
            <a:r>
              <a:rPr lang="en-US" sz="3500" dirty="0"/>
              <a:t>To use information without crediting the source</a:t>
            </a:r>
          </a:p>
          <a:p>
            <a:r>
              <a:rPr lang="en-US" sz="3500" dirty="0"/>
              <a:t>To commit literary theft</a:t>
            </a:r>
          </a:p>
          <a:p>
            <a:r>
              <a:rPr lang="en-US" sz="3500" dirty="0"/>
              <a:t>To present as new and original an idea or product created from an existing source</a:t>
            </a:r>
          </a:p>
        </p:txBody>
      </p:sp>
    </p:spTree>
    <p:extLst>
      <p:ext uri="{BB962C8B-B14F-4D97-AF65-F5344CB8AC3E}">
        <p14:creationId xmlns:p14="http://schemas.microsoft.com/office/powerpoint/2010/main" val="1302682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62017-B28A-7F46-BE41-1A8E175D1B55}"/>
              </a:ext>
            </a:extLst>
          </p:cNvPr>
          <p:cNvSpPr>
            <a:spLocks noGrp="1"/>
          </p:cNvSpPr>
          <p:nvPr>
            <p:ph type="title"/>
          </p:nvPr>
        </p:nvSpPr>
        <p:spPr/>
        <p:txBody>
          <a:bodyPr/>
          <a:lstStyle/>
          <a:p>
            <a:r>
              <a:rPr lang="en-US" dirty="0"/>
              <a:t>Scanning your papers</a:t>
            </a:r>
          </a:p>
        </p:txBody>
      </p:sp>
      <p:sp>
        <p:nvSpPr>
          <p:cNvPr id="3" name="Content Placeholder 2">
            <a:extLst>
              <a:ext uri="{FF2B5EF4-FFF2-40B4-BE49-F238E27FC236}">
                <a16:creationId xmlns:a16="http://schemas.microsoft.com/office/drawing/2014/main" id="{98F3C5EE-A8AB-5B47-9073-4DAC6AD83908}"/>
              </a:ext>
            </a:extLst>
          </p:cNvPr>
          <p:cNvSpPr>
            <a:spLocks noGrp="1"/>
          </p:cNvSpPr>
          <p:nvPr>
            <p:ph idx="1"/>
          </p:nvPr>
        </p:nvSpPr>
        <p:spPr/>
        <p:txBody>
          <a:bodyPr>
            <a:noAutofit/>
          </a:bodyPr>
          <a:lstStyle/>
          <a:p>
            <a:pPr marL="114300" indent="0">
              <a:lnSpc>
                <a:spcPct val="150000"/>
              </a:lnSpc>
              <a:buNone/>
            </a:pPr>
            <a:r>
              <a:rPr lang="en-US" sz="3600" dirty="0" err="1"/>
              <a:t>SmallSEOTools.com</a:t>
            </a:r>
            <a:r>
              <a:rPr lang="en-US" sz="3600" dirty="0"/>
              <a:t>/plagiarism-checker</a:t>
            </a:r>
          </a:p>
          <a:p>
            <a:pPr marL="114300" indent="0">
              <a:lnSpc>
                <a:spcPct val="150000"/>
              </a:lnSpc>
              <a:buNone/>
            </a:pPr>
            <a:r>
              <a:rPr lang="en-US" sz="3600" dirty="0" err="1"/>
              <a:t>QueText.com</a:t>
            </a:r>
            <a:endParaRPr lang="en-US" sz="3600" dirty="0"/>
          </a:p>
          <a:p>
            <a:pPr marL="114300" indent="0">
              <a:lnSpc>
                <a:spcPct val="150000"/>
              </a:lnSpc>
              <a:buNone/>
            </a:pPr>
            <a:r>
              <a:rPr lang="en-US" sz="3600" dirty="0" err="1"/>
              <a:t>Grammarly.com</a:t>
            </a:r>
            <a:r>
              <a:rPr lang="en-US" sz="3600" dirty="0"/>
              <a:t>/plagiarism-checker</a:t>
            </a:r>
          </a:p>
        </p:txBody>
      </p:sp>
    </p:spTree>
    <p:extLst>
      <p:ext uri="{BB962C8B-B14F-4D97-AF65-F5344CB8AC3E}">
        <p14:creationId xmlns:p14="http://schemas.microsoft.com/office/powerpoint/2010/main" val="60566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5DC2F-C6B7-154F-B170-90443EBA6EAF}"/>
              </a:ext>
            </a:extLst>
          </p:cNvPr>
          <p:cNvSpPr>
            <a:spLocks noGrp="1"/>
          </p:cNvSpPr>
          <p:nvPr>
            <p:ph type="title"/>
          </p:nvPr>
        </p:nvSpPr>
        <p:spPr/>
        <p:txBody>
          <a:bodyPr/>
          <a:lstStyle/>
          <a:p>
            <a:r>
              <a:rPr lang="en-US" dirty="0"/>
              <a:t>The biggest problems</a:t>
            </a:r>
          </a:p>
        </p:txBody>
      </p:sp>
      <p:sp>
        <p:nvSpPr>
          <p:cNvPr id="3" name="Content Placeholder 2">
            <a:extLst>
              <a:ext uri="{FF2B5EF4-FFF2-40B4-BE49-F238E27FC236}">
                <a16:creationId xmlns:a16="http://schemas.microsoft.com/office/drawing/2014/main" id="{DE7AD092-92A1-4E40-AB49-EEB6F8DE45C1}"/>
              </a:ext>
            </a:extLst>
          </p:cNvPr>
          <p:cNvSpPr>
            <a:spLocks noGrp="1"/>
          </p:cNvSpPr>
          <p:nvPr>
            <p:ph idx="1"/>
          </p:nvPr>
        </p:nvSpPr>
        <p:spPr/>
        <p:txBody>
          <a:bodyPr>
            <a:normAutofit/>
          </a:bodyPr>
          <a:lstStyle/>
          <a:p>
            <a:r>
              <a:rPr lang="en-US" sz="4500" dirty="0"/>
              <a:t>Missing information</a:t>
            </a:r>
          </a:p>
          <a:p>
            <a:r>
              <a:rPr lang="en-US" sz="4500" dirty="0"/>
              <a:t>Gross factual errors</a:t>
            </a:r>
          </a:p>
          <a:p>
            <a:r>
              <a:rPr lang="en-US" sz="4500" dirty="0"/>
              <a:t>Things we haven’t learned yet (parallelism, embedded quotes, MLA formatting, etc.)</a:t>
            </a:r>
          </a:p>
          <a:p>
            <a:r>
              <a:rPr lang="en-US" sz="4500" dirty="0"/>
              <a:t>Jargon</a:t>
            </a:r>
          </a:p>
        </p:txBody>
      </p:sp>
    </p:spTree>
    <p:extLst>
      <p:ext uri="{BB962C8B-B14F-4D97-AF65-F5344CB8AC3E}">
        <p14:creationId xmlns:p14="http://schemas.microsoft.com/office/powerpoint/2010/main" val="1114491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BFD5D-5ADF-8B43-98D5-7BC96EA529EB}"/>
              </a:ext>
            </a:extLst>
          </p:cNvPr>
          <p:cNvSpPr>
            <a:spLocks noGrp="1"/>
          </p:cNvSpPr>
          <p:nvPr>
            <p:ph type="ctrTitle"/>
          </p:nvPr>
        </p:nvSpPr>
        <p:spPr/>
        <p:txBody>
          <a:bodyPr/>
          <a:lstStyle/>
          <a:p>
            <a:r>
              <a:rPr lang="en-US" dirty="0"/>
              <a:t>Subject vs. Theme</a:t>
            </a:r>
          </a:p>
        </p:txBody>
      </p:sp>
    </p:spTree>
    <p:extLst>
      <p:ext uri="{BB962C8B-B14F-4D97-AF65-F5344CB8AC3E}">
        <p14:creationId xmlns:p14="http://schemas.microsoft.com/office/powerpoint/2010/main" val="1126088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76CC9-9705-7744-A686-30CAD86D235E}"/>
              </a:ext>
            </a:extLst>
          </p:cNvPr>
          <p:cNvSpPr>
            <a:spLocks noGrp="1"/>
          </p:cNvSpPr>
          <p:nvPr>
            <p:ph type="title"/>
          </p:nvPr>
        </p:nvSpPr>
        <p:spPr/>
        <p:txBody>
          <a:bodyPr/>
          <a:lstStyle/>
          <a:p>
            <a:r>
              <a:rPr lang="en-US" dirty="0"/>
              <a:t>Subject</a:t>
            </a:r>
          </a:p>
        </p:txBody>
      </p:sp>
      <p:sp>
        <p:nvSpPr>
          <p:cNvPr id="3" name="Content Placeholder 2">
            <a:extLst>
              <a:ext uri="{FF2B5EF4-FFF2-40B4-BE49-F238E27FC236}">
                <a16:creationId xmlns:a16="http://schemas.microsoft.com/office/drawing/2014/main" id="{38C37425-4614-1F48-B620-2A19088D5C45}"/>
              </a:ext>
            </a:extLst>
          </p:cNvPr>
          <p:cNvSpPr>
            <a:spLocks noGrp="1"/>
          </p:cNvSpPr>
          <p:nvPr>
            <p:ph idx="1"/>
          </p:nvPr>
        </p:nvSpPr>
        <p:spPr/>
        <p:txBody>
          <a:bodyPr>
            <a:normAutofit/>
          </a:bodyPr>
          <a:lstStyle/>
          <a:p>
            <a:r>
              <a:rPr lang="en-US" sz="3400" dirty="0"/>
              <a:t>What a story is about, summed up in a few words:</a:t>
            </a:r>
          </a:p>
          <a:p>
            <a:pPr lvl="1" fontAlgn="base"/>
            <a:r>
              <a:rPr lang="en-US" sz="3200" dirty="0"/>
              <a:t>Racism</a:t>
            </a:r>
          </a:p>
          <a:p>
            <a:pPr lvl="1" fontAlgn="base"/>
            <a:r>
              <a:rPr lang="en-US" sz="3200" dirty="0"/>
              <a:t>Hope</a:t>
            </a:r>
          </a:p>
          <a:p>
            <a:pPr lvl="1" fontAlgn="base"/>
            <a:r>
              <a:rPr lang="en-US" sz="3200" dirty="0"/>
              <a:t>Conformity</a:t>
            </a:r>
          </a:p>
          <a:p>
            <a:pPr lvl="1" fontAlgn="base"/>
            <a:r>
              <a:rPr lang="en-US" sz="3200" dirty="0"/>
              <a:t>Identity</a:t>
            </a:r>
          </a:p>
          <a:p>
            <a:pPr lvl="1" fontAlgn="base"/>
            <a:r>
              <a:rPr lang="en-US" sz="3200" dirty="0"/>
              <a:t>Bildungsroman</a:t>
            </a:r>
          </a:p>
          <a:p>
            <a:endParaRPr lang="en-US" sz="3400" dirty="0"/>
          </a:p>
        </p:txBody>
      </p:sp>
    </p:spTree>
    <p:extLst>
      <p:ext uri="{BB962C8B-B14F-4D97-AF65-F5344CB8AC3E}">
        <p14:creationId xmlns:p14="http://schemas.microsoft.com/office/powerpoint/2010/main" val="102011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B24FF-54D0-DB48-A70A-816463BA5518}"/>
              </a:ext>
            </a:extLst>
          </p:cNvPr>
          <p:cNvSpPr>
            <a:spLocks noGrp="1"/>
          </p:cNvSpPr>
          <p:nvPr>
            <p:ph type="title"/>
          </p:nvPr>
        </p:nvSpPr>
        <p:spPr/>
        <p:txBody>
          <a:bodyPr/>
          <a:lstStyle/>
          <a:p>
            <a:r>
              <a:rPr lang="en-US" dirty="0"/>
              <a:t>Theme</a:t>
            </a:r>
          </a:p>
        </p:txBody>
      </p:sp>
      <p:sp>
        <p:nvSpPr>
          <p:cNvPr id="3" name="Content Placeholder 2">
            <a:extLst>
              <a:ext uri="{FF2B5EF4-FFF2-40B4-BE49-F238E27FC236}">
                <a16:creationId xmlns:a16="http://schemas.microsoft.com/office/drawing/2014/main" id="{3763396D-F92B-9B47-9608-A0200638C89F}"/>
              </a:ext>
            </a:extLst>
          </p:cNvPr>
          <p:cNvSpPr>
            <a:spLocks noGrp="1"/>
          </p:cNvSpPr>
          <p:nvPr>
            <p:ph idx="1"/>
          </p:nvPr>
        </p:nvSpPr>
        <p:spPr/>
        <p:txBody>
          <a:bodyPr>
            <a:normAutofit/>
          </a:bodyPr>
          <a:lstStyle/>
          <a:p>
            <a:r>
              <a:rPr lang="en-US" sz="3400" dirty="0"/>
              <a:t>The main idea or underlying meaning of a literary work</a:t>
            </a:r>
          </a:p>
          <a:p>
            <a:pPr fontAlgn="base"/>
            <a:r>
              <a:rPr lang="en-US" sz="3400" dirty="0"/>
              <a:t>A theme is NOT a topic or subject</a:t>
            </a:r>
          </a:p>
          <a:p>
            <a:pPr fontAlgn="base"/>
            <a:r>
              <a:rPr lang="en-US" sz="3400" dirty="0"/>
              <a:t>Themes BUILD on a topic or subject</a:t>
            </a:r>
          </a:p>
          <a:p>
            <a:pPr fontAlgn="base"/>
            <a:r>
              <a:rPr lang="en-US" sz="3400" dirty="0"/>
              <a:t>Themes may be major or minor (a theme in a chapter chapter vs. a book-length theme, etc.)</a:t>
            </a:r>
          </a:p>
          <a:p>
            <a:pPr fontAlgn="base"/>
            <a:r>
              <a:rPr lang="en-US" sz="3400" dirty="0"/>
              <a:t>Not every literary work has a theme</a:t>
            </a:r>
          </a:p>
          <a:p>
            <a:endParaRPr lang="en-US" sz="3400" dirty="0"/>
          </a:p>
        </p:txBody>
      </p:sp>
    </p:spTree>
    <p:extLst>
      <p:ext uri="{BB962C8B-B14F-4D97-AF65-F5344CB8AC3E}">
        <p14:creationId xmlns:p14="http://schemas.microsoft.com/office/powerpoint/2010/main" val="3923263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5DEDA-1D21-0F45-867C-A390F118FDB1}"/>
              </a:ext>
            </a:extLst>
          </p:cNvPr>
          <p:cNvSpPr>
            <a:spLocks noGrp="1"/>
          </p:cNvSpPr>
          <p:nvPr>
            <p:ph type="title"/>
          </p:nvPr>
        </p:nvSpPr>
        <p:spPr/>
        <p:txBody>
          <a:bodyPr/>
          <a:lstStyle/>
          <a:p>
            <a:r>
              <a:rPr lang="en-US" dirty="0"/>
              <a:t>Theme</a:t>
            </a:r>
          </a:p>
        </p:txBody>
      </p:sp>
      <p:sp>
        <p:nvSpPr>
          <p:cNvPr id="3" name="Content Placeholder 2">
            <a:extLst>
              <a:ext uri="{FF2B5EF4-FFF2-40B4-BE49-F238E27FC236}">
                <a16:creationId xmlns:a16="http://schemas.microsoft.com/office/drawing/2014/main" id="{30FCF211-9171-D345-AA50-1EB7F5037471}"/>
              </a:ext>
            </a:extLst>
          </p:cNvPr>
          <p:cNvSpPr>
            <a:spLocks noGrp="1"/>
          </p:cNvSpPr>
          <p:nvPr>
            <p:ph idx="1"/>
          </p:nvPr>
        </p:nvSpPr>
        <p:spPr/>
        <p:txBody>
          <a:bodyPr>
            <a:normAutofit/>
          </a:bodyPr>
          <a:lstStyle/>
          <a:p>
            <a:r>
              <a:rPr lang="en-US" sz="4400" dirty="0"/>
              <a:t>An abstract idea that emerges from a literary work’s treatment of its subject matter</a:t>
            </a:r>
          </a:p>
          <a:p>
            <a:pPr marL="114300" indent="0">
              <a:buNone/>
            </a:pPr>
            <a:endParaRPr lang="en-US" sz="2000" dirty="0"/>
          </a:p>
          <a:p>
            <a:r>
              <a:rPr lang="en-US" sz="4400" dirty="0"/>
              <a:t>A main idea about human life stated in a complete sentence</a:t>
            </a:r>
          </a:p>
        </p:txBody>
      </p:sp>
    </p:spTree>
    <p:extLst>
      <p:ext uri="{BB962C8B-B14F-4D97-AF65-F5344CB8AC3E}">
        <p14:creationId xmlns:p14="http://schemas.microsoft.com/office/powerpoint/2010/main" val="94861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ICE</a:t>
            </a:r>
          </a:p>
        </p:txBody>
      </p:sp>
      <p:sp>
        <p:nvSpPr>
          <p:cNvPr id="3" name="Content Placeholder 2"/>
          <p:cNvSpPr>
            <a:spLocks noGrp="1"/>
          </p:cNvSpPr>
          <p:nvPr>
            <p:ph idx="1"/>
          </p:nvPr>
        </p:nvSpPr>
        <p:spPr/>
        <p:txBody>
          <a:bodyPr>
            <a:noAutofit/>
          </a:bodyPr>
          <a:lstStyle/>
          <a:p>
            <a:r>
              <a:rPr lang="en-US" sz="8000" dirty="0"/>
              <a:t> I – Introduce</a:t>
            </a:r>
          </a:p>
          <a:p>
            <a:r>
              <a:rPr lang="en-US" sz="8000" dirty="0"/>
              <a:t> C – Cite (quote)</a:t>
            </a:r>
          </a:p>
          <a:p>
            <a:r>
              <a:rPr lang="en-US" sz="8000" dirty="0"/>
              <a:t> E - Explain</a:t>
            </a:r>
          </a:p>
        </p:txBody>
      </p:sp>
    </p:spTree>
    <p:extLst>
      <p:ext uri="{BB962C8B-B14F-4D97-AF65-F5344CB8AC3E}">
        <p14:creationId xmlns:p14="http://schemas.microsoft.com/office/powerpoint/2010/main" val="209114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28"/>
            <a:ext cx="7620000" cy="1143000"/>
          </a:xfrm>
        </p:spPr>
        <p:txBody>
          <a:bodyPr/>
          <a:lstStyle/>
          <a:p>
            <a:r>
              <a:rPr lang="en-US" dirty="0"/>
              <a:t>The “NO” items</a:t>
            </a:r>
          </a:p>
        </p:txBody>
      </p:sp>
      <p:sp>
        <p:nvSpPr>
          <p:cNvPr id="3" name="Content Placeholder 2"/>
          <p:cNvSpPr>
            <a:spLocks noGrp="1"/>
          </p:cNvSpPr>
          <p:nvPr>
            <p:ph idx="1"/>
          </p:nvPr>
        </p:nvSpPr>
        <p:spPr>
          <a:xfrm>
            <a:off x="457200" y="1465290"/>
            <a:ext cx="7620000" cy="4800600"/>
          </a:xfrm>
        </p:spPr>
        <p:txBody>
          <a:bodyPr>
            <a:noAutofit/>
          </a:bodyPr>
          <a:lstStyle/>
          <a:p>
            <a:r>
              <a:rPr lang="en-US" sz="4700" dirty="0"/>
              <a:t>DON’T randomly capitalize</a:t>
            </a:r>
          </a:p>
          <a:p>
            <a:r>
              <a:rPr lang="en-US" sz="4300" dirty="0"/>
              <a:t>Proper nouns SHOULD be capitalized</a:t>
            </a:r>
          </a:p>
          <a:p>
            <a:pPr lvl="2"/>
            <a:r>
              <a:rPr lang="en-US" sz="3900" dirty="0"/>
              <a:t>Proper nouns are specific things</a:t>
            </a:r>
          </a:p>
          <a:p>
            <a:pPr lvl="2"/>
            <a:r>
              <a:rPr lang="en-US" sz="3900" dirty="0"/>
              <a:t>The Atlantic vs. the ocean</a:t>
            </a:r>
          </a:p>
          <a:p>
            <a:pPr lvl="2"/>
            <a:r>
              <a:rPr lang="en-US" sz="3900" dirty="0"/>
              <a:t>Christian vs. religion</a:t>
            </a:r>
          </a:p>
          <a:p>
            <a:pPr lvl="2"/>
            <a:r>
              <a:rPr lang="en-US" sz="3900" dirty="0"/>
              <a:t>English vs. math</a:t>
            </a:r>
          </a:p>
        </p:txBody>
      </p:sp>
    </p:spTree>
    <p:extLst>
      <p:ext uri="{BB962C8B-B14F-4D97-AF65-F5344CB8AC3E}">
        <p14:creationId xmlns:p14="http://schemas.microsoft.com/office/powerpoint/2010/main" val="1033737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7">
      <a:dk1>
        <a:sysClr val="windowText" lastClr="000000"/>
      </a:dk1>
      <a:lt1>
        <a:sysClr val="window" lastClr="FFFFFF"/>
      </a:lt1>
      <a:dk2>
        <a:srgbClr val="6D0A00"/>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4650</TotalTime>
  <Words>893</Words>
  <Application>Microsoft Macintosh PowerPoint</Application>
  <PresentationFormat>On-screen Show (4:3)</PresentationFormat>
  <Paragraphs>122</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Cambria</vt:lpstr>
      <vt:lpstr>Wingdings</vt:lpstr>
      <vt:lpstr>Adjacency</vt:lpstr>
      <vt:lpstr>Finishing your essays</vt:lpstr>
      <vt:lpstr>The biggest surprises</vt:lpstr>
      <vt:lpstr>The biggest problems</vt:lpstr>
      <vt:lpstr>Subject vs. Theme</vt:lpstr>
      <vt:lpstr>Subject</vt:lpstr>
      <vt:lpstr>Theme</vt:lpstr>
      <vt:lpstr>Theme</vt:lpstr>
      <vt:lpstr>ICE</vt:lpstr>
      <vt:lpstr>The “NO” items</vt:lpstr>
      <vt:lpstr>The “NO” items</vt:lpstr>
      <vt:lpstr>The “NO” items</vt:lpstr>
      <vt:lpstr>The “NO” items</vt:lpstr>
      <vt:lpstr>Fragments</vt:lpstr>
      <vt:lpstr>MLA formatting</vt:lpstr>
      <vt:lpstr>Random FYIs</vt:lpstr>
      <vt:lpstr>Adding context</vt:lpstr>
      <vt:lpstr>Unclear pronouns/words</vt:lpstr>
      <vt:lpstr>Paragraph breaks</vt:lpstr>
      <vt:lpstr>Things we will learn</vt:lpstr>
      <vt:lpstr>Transitions</vt:lpstr>
      <vt:lpstr>Embedded quotes</vt:lpstr>
      <vt:lpstr>Embedded quotes</vt:lpstr>
      <vt:lpstr>Subject/verb agreement</vt:lpstr>
      <vt:lpstr>Subject/verb agreement</vt:lpstr>
      <vt:lpstr>Parallelism</vt:lpstr>
      <vt:lpstr>One last thing</vt:lpstr>
      <vt:lpstr>What is plagiarism?</vt:lpstr>
      <vt:lpstr>Scanning your papers</vt:lpstr>
    </vt:vector>
  </TitlesOfParts>
  <Company>Alpine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Jackie Hicken</dc:creator>
  <cp:lastModifiedBy>Microsoft Office User</cp:lastModifiedBy>
  <cp:revision>90</cp:revision>
  <dcterms:created xsi:type="dcterms:W3CDTF">2015-10-05T16:33:17Z</dcterms:created>
  <dcterms:modified xsi:type="dcterms:W3CDTF">2019-10-14T16:06:37Z</dcterms:modified>
</cp:coreProperties>
</file>