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72" r:id="rId3"/>
    <p:sldId id="258" r:id="rId4"/>
    <p:sldId id="260" r:id="rId5"/>
    <p:sldId id="261" r:id="rId6"/>
    <p:sldId id="262" r:id="rId7"/>
    <p:sldId id="264" r:id="rId8"/>
    <p:sldId id="265" r:id="rId9"/>
    <p:sldId id="266" r:id="rId10"/>
    <p:sldId id="268" r:id="rId11"/>
    <p:sldId id="267" r:id="rId12"/>
    <p:sldId id="269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3" d="100"/>
          <a:sy n="73" d="100"/>
        </p:scale>
        <p:origin x="-114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157319"/>
            <a:ext cx="8915400" cy="87782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034553"/>
            <a:ext cx="8001000" cy="3823447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91440" rIns="274320" bIns="9144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9387F-B27D-4340-BC2A-35A496F32147}" type="datetimeFigureOut">
              <a:rPr lang="en-US" smtClean="0"/>
              <a:t>4/24/17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6D758-A4D2-724B-87A4-7EB32D9D0A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24712"/>
            <a:ext cx="8915400" cy="914400"/>
          </a:xfr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487987" y="2048256"/>
            <a:ext cx="3427413" cy="4206240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2039112"/>
            <a:ext cx="4572000" cy="4224528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274320" rIns="274320" bIns="274320" rtlCol="0" anchor="t" anchorCtr="0">
            <a:normAutofit/>
          </a:bodyPr>
          <a:lstStyle>
            <a:lvl1pPr marL="0" indent="0"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D2D9387F-B27D-4340-BC2A-35A496F32147}" type="datetimeFigureOut">
              <a:rPr lang="en-US" smtClean="0"/>
              <a:t>4/24/17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6D758-A4D2-724B-87A4-7EB32D9D0A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9387F-B27D-4340-BC2A-35A496F32147}" type="datetimeFigureOut">
              <a:rPr lang="en-US" smtClean="0"/>
              <a:t>4/24/17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7988300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D2D9387F-B27D-4340-BC2A-35A496F32147}" type="datetimeFigureOut">
              <a:rPr lang="en-US" smtClean="0"/>
              <a:t>4/24/17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3986784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4928616" y="1129553"/>
            <a:ext cx="3986784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D2D9387F-B27D-4340-BC2A-35A496F32147}" type="datetimeFigureOut">
              <a:rPr lang="en-US" smtClean="0"/>
              <a:t>4/24/17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6601968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7543800" y="1129553"/>
            <a:ext cx="1371600" cy="1481328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7543800" y="2629169"/>
            <a:ext cx="1371600" cy="1481328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9387F-B27D-4340-BC2A-35A496F32147}" type="datetimeFigureOut">
              <a:rPr lang="en-US" smtClean="0"/>
              <a:t>4/24/17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6D758-A4D2-724B-87A4-7EB32D9D0A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87553" y="1129554"/>
            <a:ext cx="914400" cy="5533278"/>
          </a:xfrm>
        </p:spPr>
        <p:txBody>
          <a:bodyPr vert="eaVert" lIns="274320" tIns="685800" bIns="68580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7600" y="1734671"/>
            <a:ext cx="6426200" cy="4542304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9387F-B27D-4340-BC2A-35A496F32147}" type="datetimeFigureOut">
              <a:rPr lang="en-US" smtClean="0"/>
              <a:t>4/24/17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6D758-A4D2-724B-87A4-7EB32D9D0A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9387F-B27D-4340-BC2A-35A496F32147}" type="datetimeFigureOut">
              <a:rPr lang="en-US" smtClean="0"/>
              <a:t>4/24/17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6D758-A4D2-724B-87A4-7EB32D9D0A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5025435"/>
            <a:ext cx="8915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943600"/>
            <a:ext cx="8001000" cy="914400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91440" rIns="274320" bIns="91440" rtlCol="0" anchor="t" anchorCtr="0"/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9387F-B27D-4340-BC2A-35A496F32147}" type="datetimeFigureOut">
              <a:rPr lang="en-US" smtClean="0"/>
              <a:t>4/24/17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7988300" cy="38862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00399"/>
            <a:ext cx="8915400" cy="2286000"/>
          </a:xfrm>
          <a:solidFill>
            <a:schemeClr val="tx2"/>
          </a:solidFill>
        </p:spPr>
        <p:txBody>
          <a:bodyPr vert="horz" lIns="1188720" tIns="45720" rIns="274320" bIns="45720" rtlCol="0" anchor="b" anchorCtr="0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5484607"/>
            <a:ext cx="8001000" cy="777240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91440" rIns="274320" bIns="91440" rtlCol="0" anchor="ctr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9387F-B27D-4340-BC2A-35A496F32147}" type="datetimeFigureOut">
              <a:rPr lang="en-US" smtClean="0"/>
              <a:t>4/24/17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6D758-A4D2-724B-87A4-7EB32D9D0A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17600" y="2595563"/>
            <a:ext cx="3566160" cy="368141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7534" y="2595563"/>
            <a:ext cx="3566160" cy="368141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D2D9387F-B27D-4340-BC2A-35A496F32147}" type="datetimeFigureOut">
              <a:rPr lang="en-US" smtClean="0"/>
              <a:t>4/24/17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6D758-A4D2-724B-87A4-7EB32D9D0A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588" y="2017713"/>
            <a:ext cx="3566160" cy="877887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588" y="3065929"/>
            <a:ext cx="3566160" cy="321104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600"/>
            </a:lvl6pPr>
            <a:lvl7pPr marL="2055813" indent="-344488">
              <a:defRPr sz="1600"/>
            </a:lvl7pPr>
            <a:lvl8pPr marL="2055813" indent="-344488">
              <a:defRPr sz="1600"/>
            </a:lvl8pPr>
            <a:lvl9pPr marL="2055813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47534" y="2017713"/>
            <a:ext cx="3566160" cy="877887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47534" y="3065929"/>
            <a:ext cx="3566160" cy="321104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600"/>
            </a:lvl6pPr>
            <a:lvl7pPr marL="2055813" indent="-344488">
              <a:defRPr sz="1600"/>
            </a:lvl7pPr>
            <a:lvl8pPr marL="2055813" indent="-344488">
              <a:defRPr sz="1600"/>
            </a:lvl8pPr>
            <a:lvl9pPr marL="2055813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D2D9387F-B27D-4340-BC2A-35A496F32147}" type="datetimeFigureOut">
              <a:rPr lang="en-US" smtClean="0"/>
              <a:t>4/24/17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120588" y="188259"/>
            <a:ext cx="28956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6D758-A4D2-724B-87A4-7EB32D9D0A28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9387F-B27D-4340-BC2A-35A496F32147}" type="datetimeFigureOut">
              <a:rPr lang="en-US" smtClean="0"/>
              <a:t>4/24/17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6D758-A4D2-724B-87A4-7EB32D9D0A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9387F-B27D-4340-BC2A-35A496F32147}" type="datetimeFigureOut">
              <a:rPr lang="en-US" smtClean="0"/>
              <a:t>4/24/17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6D758-A4D2-724B-87A4-7EB32D9D0A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24712"/>
            <a:ext cx="8915400" cy="914400"/>
          </a:xfr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47534" y="2590800"/>
            <a:ext cx="3566160" cy="3686175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2000"/>
            </a:lvl6pPr>
            <a:lvl7pPr marL="2055813" indent="-344488">
              <a:defRPr sz="2000"/>
            </a:lvl7pPr>
            <a:lvl8pPr marL="2055813" indent="-344488">
              <a:defRPr sz="2000"/>
            </a:lvl8pPr>
            <a:lvl9pPr marL="2055813" indent="-344488"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00952" y="2039111"/>
            <a:ext cx="3566160" cy="4224528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274320" rIns="274320" bIns="27432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D2D9387F-B27D-4340-BC2A-35A496F32147}" type="datetimeFigureOut">
              <a:rPr lang="en-US" smtClean="0"/>
              <a:t>4/24/17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6D758-A4D2-724B-87A4-7EB32D9D0A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1123856"/>
            <a:ext cx="8913813" cy="914400"/>
          </a:xfrm>
          <a:prstGeom prst="rect">
            <a:avLst/>
          </a:prstGeo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4424" y="2595562"/>
            <a:ext cx="7610476" cy="36707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80094" y="18825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D2D9387F-B27D-4340-BC2A-35A496F32147}" type="datetimeFigureOut">
              <a:rPr lang="en-US" smtClean="0"/>
              <a:t>4/24/17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20588" y="188259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89894" y="6569075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BB6D758-A4D2-724B-87A4-7EB32D9D0A2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0"/>
            <a:ext cx="7999413" cy="18288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914400" y="6675120"/>
            <a:ext cx="7999413" cy="18288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txStyles>
    <p:titleStyle>
      <a:lvl1pPr marL="0" indent="0" algn="l" defTabSz="914400" rtl="0" eaLnBrk="1" latinLnBrk="0" hangingPunct="1">
        <a:spcBef>
          <a:spcPct val="0"/>
        </a:spcBef>
        <a:buNone/>
        <a:defRPr sz="3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accent1"/>
        </a:buClr>
        <a:buFont typeface="Wingdings 2" pitchFamily="18" charset="2"/>
        <a:buChar char="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Clr>
          <a:schemeClr val="accent1"/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Clr>
          <a:schemeClr val="accent1"/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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Real-world writing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8000" dirty="0" smtClean="0">
                <a:solidFill>
                  <a:srgbClr val="000000"/>
                </a:solidFill>
              </a:rPr>
              <a:t>The Resume</a:t>
            </a:r>
            <a:endParaRPr lang="en-US" sz="8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84415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Extras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5145" y="2595562"/>
            <a:ext cx="7782276" cy="3963132"/>
          </a:xfrm>
        </p:spPr>
        <p:txBody>
          <a:bodyPr>
            <a:normAutofit/>
          </a:bodyPr>
          <a:lstStyle/>
          <a:p>
            <a:r>
              <a:rPr lang="en-US" sz="3500" dirty="0" smtClean="0"/>
              <a:t>Extra skills</a:t>
            </a:r>
          </a:p>
          <a:p>
            <a:pPr lvl="1"/>
            <a:r>
              <a:rPr lang="en-US" sz="3000" dirty="0" smtClean="0"/>
              <a:t> Include special skills or things that make you look more useful to the hiring party </a:t>
            </a:r>
          </a:p>
          <a:p>
            <a:pPr marL="349250" lvl="1" indent="0">
              <a:buNone/>
            </a:pPr>
            <a:endParaRPr lang="en-US" sz="3000" dirty="0" smtClean="0"/>
          </a:p>
          <a:p>
            <a:pPr lvl="1"/>
            <a:r>
              <a:rPr lang="en-US" sz="3000" dirty="0" smtClean="0"/>
              <a:t> Make sure these skills actually apply to the job you want, though</a:t>
            </a:r>
          </a:p>
        </p:txBody>
      </p:sp>
    </p:spTree>
    <p:extLst>
      <p:ext uri="{BB962C8B-B14F-4D97-AF65-F5344CB8AC3E}">
        <p14:creationId xmlns:p14="http://schemas.microsoft.com/office/powerpoint/2010/main" val="41114208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5144" y="2595562"/>
            <a:ext cx="7801517" cy="3963132"/>
          </a:xfrm>
        </p:spPr>
        <p:txBody>
          <a:bodyPr>
            <a:normAutofit/>
          </a:bodyPr>
          <a:lstStyle/>
          <a:p>
            <a:r>
              <a:rPr lang="en-US" sz="3500" dirty="0" smtClean="0"/>
              <a:t>References</a:t>
            </a:r>
          </a:p>
          <a:p>
            <a:pPr lvl="1"/>
            <a:r>
              <a:rPr lang="en-US" sz="2800" dirty="0" smtClean="0"/>
              <a:t>You can put “References available upon request” at the bottom of your resume</a:t>
            </a:r>
          </a:p>
          <a:p>
            <a:pPr marL="349250" lvl="1" indent="0">
              <a:buNone/>
            </a:pPr>
            <a:endParaRPr lang="en-US" sz="2800" dirty="0" smtClean="0"/>
          </a:p>
          <a:p>
            <a:pPr lvl="1"/>
            <a:r>
              <a:rPr lang="en-US" sz="2800" dirty="0" smtClean="0"/>
              <a:t>You can also skip that and include a separate printed sheet of your references, if you want</a:t>
            </a:r>
          </a:p>
        </p:txBody>
      </p:sp>
    </p:spTree>
    <p:extLst>
      <p:ext uri="{BB962C8B-B14F-4D97-AF65-F5344CB8AC3E}">
        <p14:creationId xmlns:p14="http://schemas.microsoft.com/office/powerpoint/2010/main" val="17664405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Required (graded) elements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sz="3300" dirty="0" smtClean="0"/>
              <a:t> Heading </a:t>
            </a:r>
            <a:r>
              <a:rPr lang="en-US" sz="3300" dirty="0"/>
              <a:t>(personal info)</a:t>
            </a:r>
          </a:p>
          <a:p>
            <a:pPr lvl="1"/>
            <a:r>
              <a:rPr lang="en-US" sz="3300" dirty="0"/>
              <a:t> Education</a:t>
            </a:r>
          </a:p>
          <a:p>
            <a:pPr lvl="1"/>
            <a:r>
              <a:rPr lang="en-US" sz="3300" dirty="0"/>
              <a:t> Work experience</a:t>
            </a:r>
          </a:p>
          <a:p>
            <a:pPr lvl="1"/>
            <a:r>
              <a:rPr lang="en-US" sz="3300" dirty="0" smtClean="0"/>
              <a:t> Summary </a:t>
            </a:r>
            <a:r>
              <a:rPr lang="en-US" sz="3300" dirty="0"/>
              <a:t>of </a:t>
            </a:r>
            <a:r>
              <a:rPr lang="en-US" sz="3300" dirty="0" smtClean="0"/>
              <a:t>skills</a:t>
            </a:r>
          </a:p>
          <a:p>
            <a:pPr lvl="1"/>
            <a:r>
              <a:rPr lang="en-US" sz="3300" dirty="0" smtClean="0"/>
              <a:t> Activities</a:t>
            </a:r>
            <a:endParaRPr lang="en-US" sz="3300" dirty="0"/>
          </a:p>
          <a:p>
            <a:pPr lvl="1"/>
            <a:r>
              <a:rPr lang="en-US" sz="3300" dirty="0"/>
              <a:t> References</a:t>
            </a:r>
          </a:p>
        </p:txBody>
      </p:sp>
    </p:spTree>
    <p:extLst>
      <p:ext uri="{BB962C8B-B14F-4D97-AF65-F5344CB8AC3E}">
        <p14:creationId xmlns:p14="http://schemas.microsoft.com/office/powerpoint/2010/main" val="6676119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Brainstorming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3200" dirty="0" smtClean="0"/>
              <a:t> Computer </a:t>
            </a:r>
            <a:r>
              <a:rPr lang="en-US" sz="3200" dirty="0" smtClean="0"/>
              <a:t>experience</a:t>
            </a:r>
          </a:p>
          <a:p>
            <a:r>
              <a:rPr lang="en-US" sz="3200" dirty="0" smtClean="0"/>
              <a:t> Certifications</a:t>
            </a:r>
            <a:endParaRPr lang="en-US" sz="3200" dirty="0" smtClean="0"/>
          </a:p>
          <a:p>
            <a:r>
              <a:rPr lang="en-US" sz="3200" dirty="0" smtClean="0"/>
              <a:t> Honors</a:t>
            </a:r>
            <a:r>
              <a:rPr lang="en-US" sz="3200" dirty="0" smtClean="0"/>
              <a:t>/awards</a:t>
            </a:r>
          </a:p>
          <a:p>
            <a:r>
              <a:rPr lang="en-US" sz="3200" dirty="0" smtClean="0"/>
              <a:t> Interests </a:t>
            </a:r>
            <a:r>
              <a:rPr lang="en-US" sz="3200" dirty="0" smtClean="0"/>
              <a:t>and </a:t>
            </a:r>
            <a:r>
              <a:rPr lang="en-US" sz="3200" dirty="0" smtClean="0"/>
              <a:t>hobbies</a:t>
            </a:r>
            <a:endParaRPr lang="en-US" sz="3200" dirty="0"/>
          </a:p>
          <a:p>
            <a:r>
              <a:rPr lang="en-US" sz="3200" dirty="0" smtClean="0"/>
              <a:t> </a:t>
            </a:r>
            <a:r>
              <a:rPr lang="en-US" sz="3200" dirty="0" smtClean="0"/>
              <a:t>Unique </a:t>
            </a:r>
            <a:r>
              <a:rPr lang="en-US" sz="3200" dirty="0" smtClean="0"/>
              <a:t>school classes</a:t>
            </a:r>
          </a:p>
          <a:p>
            <a:r>
              <a:rPr lang="en-US" sz="3200" dirty="0" smtClean="0"/>
              <a:t>Volunteer </a:t>
            </a:r>
            <a:r>
              <a:rPr lang="en-US" sz="3200" dirty="0" smtClean="0"/>
              <a:t>experience</a:t>
            </a: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21972329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40789"/>
            <a:ext cx="8913813" cy="914400"/>
          </a:xfrm>
        </p:spPr>
        <p:txBody>
          <a:bodyPr/>
          <a:lstStyle/>
          <a:p>
            <a:r>
              <a:rPr lang="en-US" dirty="0"/>
              <a:t>The resume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337" y="2595562"/>
            <a:ext cx="7897563" cy="3879847"/>
          </a:xfrm>
        </p:spPr>
        <p:txBody>
          <a:bodyPr>
            <a:normAutofit fontScale="92500" lnSpcReduction="10000"/>
          </a:bodyPr>
          <a:lstStyle/>
          <a:p>
            <a:r>
              <a:rPr lang="en-US" sz="3500" dirty="0" smtClean="0"/>
              <a:t> Most </a:t>
            </a:r>
            <a:r>
              <a:rPr lang="en-US" sz="3500" dirty="0" smtClean="0"/>
              <a:t>jobs require a resume, or a    one-page summary of your skills, education, and experience</a:t>
            </a:r>
          </a:p>
          <a:p>
            <a:r>
              <a:rPr lang="en-US" sz="3500" dirty="0" smtClean="0"/>
              <a:t> Resumes </a:t>
            </a:r>
            <a:r>
              <a:rPr lang="en-US" sz="3500" dirty="0" smtClean="0"/>
              <a:t>are all about convincing someone you’re </a:t>
            </a:r>
            <a:r>
              <a:rPr lang="en-US" sz="3500" i="1" dirty="0" smtClean="0"/>
              <a:t>perfect</a:t>
            </a:r>
            <a:r>
              <a:rPr lang="en-US" sz="3500" dirty="0" smtClean="0"/>
              <a:t> for their job</a:t>
            </a:r>
          </a:p>
          <a:p>
            <a:r>
              <a:rPr lang="en-US" sz="3500" dirty="0" smtClean="0"/>
              <a:t> What </a:t>
            </a:r>
            <a:r>
              <a:rPr lang="en-US" sz="3500" dirty="0" smtClean="0"/>
              <a:t>is the hiring manager looking for?</a:t>
            </a:r>
          </a:p>
        </p:txBody>
      </p:sp>
    </p:spTree>
    <p:extLst>
      <p:ext uri="{BB962C8B-B14F-4D97-AF65-F5344CB8AC3E}">
        <p14:creationId xmlns:p14="http://schemas.microsoft.com/office/powerpoint/2010/main" val="27822914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resume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5144" y="2595562"/>
            <a:ext cx="8248855" cy="3963132"/>
          </a:xfrm>
        </p:spPr>
        <p:txBody>
          <a:bodyPr>
            <a:normAutofit/>
          </a:bodyPr>
          <a:lstStyle/>
          <a:p>
            <a:r>
              <a:rPr lang="en-US" sz="3500" dirty="0" smtClean="0"/>
              <a:t> Potential employers usually spend fewer than 30 seconds looking at each resume</a:t>
            </a:r>
          </a:p>
          <a:p>
            <a:r>
              <a:rPr lang="en-US" sz="3500" dirty="0" smtClean="0"/>
              <a:t> You have 30 seconds to get it right</a:t>
            </a: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17554055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1: What should it look like?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5144" y="2595562"/>
            <a:ext cx="8248855" cy="3963132"/>
          </a:xfrm>
        </p:spPr>
        <p:txBody>
          <a:bodyPr>
            <a:normAutofit lnSpcReduction="10000"/>
          </a:bodyPr>
          <a:lstStyle/>
          <a:p>
            <a:r>
              <a:rPr lang="en-US" sz="3500" dirty="0" smtClean="0"/>
              <a:t> Necessary elements:</a:t>
            </a:r>
          </a:p>
          <a:p>
            <a:pPr lvl="1"/>
            <a:r>
              <a:rPr lang="en-US" sz="3300" dirty="0" smtClean="0"/>
              <a:t> Heading (personal info)</a:t>
            </a:r>
          </a:p>
          <a:p>
            <a:pPr lvl="1"/>
            <a:r>
              <a:rPr lang="en-US" sz="3300" dirty="0" smtClean="0"/>
              <a:t> Education</a:t>
            </a:r>
          </a:p>
          <a:p>
            <a:pPr lvl="1"/>
            <a:r>
              <a:rPr lang="en-US" sz="3300" dirty="0" smtClean="0"/>
              <a:t> Work experience</a:t>
            </a:r>
          </a:p>
          <a:p>
            <a:pPr lvl="1"/>
            <a:r>
              <a:rPr lang="en-US" sz="3300" dirty="0" smtClean="0"/>
              <a:t> Activities</a:t>
            </a:r>
          </a:p>
          <a:p>
            <a:pPr lvl="1"/>
            <a:r>
              <a:rPr lang="en-US" sz="3300" dirty="0" smtClean="0"/>
              <a:t> Summary of skills</a:t>
            </a:r>
          </a:p>
          <a:p>
            <a:pPr lvl="1"/>
            <a:r>
              <a:rPr lang="en-US" sz="3300" dirty="0" smtClean="0"/>
              <a:t> References</a:t>
            </a:r>
            <a:endParaRPr lang="en-US" sz="3300" dirty="0"/>
          </a:p>
        </p:txBody>
      </p:sp>
    </p:spTree>
    <p:extLst>
      <p:ext uri="{BB962C8B-B14F-4D97-AF65-F5344CB8AC3E}">
        <p14:creationId xmlns:p14="http://schemas.microsoft.com/office/powerpoint/2010/main" val="33110352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5144" y="2595562"/>
            <a:ext cx="8248855" cy="3963132"/>
          </a:xfrm>
        </p:spPr>
        <p:txBody>
          <a:bodyPr>
            <a:normAutofit/>
          </a:bodyPr>
          <a:lstStyle/>
          <a:p>
            <a:r>
              <a:rPr lang="en-US" sz="3500" dirty="0" smtClean="0"/>
              <a:t>Heading:</a:t>
            </a:r>
          </a:p>
          <a:p>
            <a:pPr lvl="1"/>
            <a:r>
              <a:rPr lang="en-US" sz="3100" dirty="0" smtClean="0"/>
              <a:t> Your formal name (make it stand out)</a:t>
            </a:r>
          </a:p>
          <a:p>
            <a:pPr lvl="1"/>
            <a:r>
              <a:rPr lang="en-US" sz="3100" dirty="0" smtClean="0"/>
              <a:t> Your address</a:t>
            </a:r>
          </a:p>
          <a:p>
            <a:pPr lvl="1"/>
            <a:r>
              <a:rPr lang="en-US" sz="3100" dirty="0" smtClean="0"/>
              <a:t> Your phone number</a:t>
            </a:r>
          </a:p>
          <a:p>
            <a:pPr lvl="1"/>
            <a:r>
              <a:rPr lang="en-US" sz="3100" dirty="0" smtClean="0"/>
              <a:t> Your email address</a:t>
            </a:r>
          </a:p>
        </p:txBody>
      </p:sp>
    </p:spTree>
    <p:extLst>
      <p:ext uri="{BB962C8B-B14F-4D97-AF65-F5344CB8AC3E}">
        <p14:creationId xmlns:p14="http://schemas.microsoft.com/office/powerpoint/2010/main" val="23875723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Education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5144" y="2595562"/>
            <a:ext cx="8248855" cy="3963132"/>
          </a:xfrm>
        </p:spPr>
        <p:txBody>
          <a:bodyPr>
            <a:normAutofit fontScale="92500"/>
          </a:bodyPr>
          <a:lstStyle/>
          <a:p>
            <a:r>
              <a:rPr lang="en-US" sz="3500" dirty="0" smtClean="0"/>
              <a:t>Education:</a:t>
            </a:r>
          </a:p>
          <a:p>
            <a:pPr lvl="1"/>
            <a:r>
              <a:rPr lang="en-US" sz="2700" dirty="0" smtClean="0"/>
              <a:t> As a college student, </a:t>
            </a:r>
            <a:r>
              <a:rPr lang="en-US" sz="2700" u="sng" dirty="0" smtClean="0"/>
              <a:t>don’t</a:t>
            </a:r>
            <a:r>
              <a:rPr lang="en-US" sz="2700" dirty="0" smtClean="0"/>
              <a:t> mention high school</a:t>
            </a:r>
          </a:p>
          <a:p>
            <a:pPr lvl="1"/>
            <a:r>
              <a:rPr lang="en-US" sz="2700" dirty="0" smtClean="0"/>
              <a:t> As a high school student, </a:t>
            </a:r>
            <a:r>
              <a:rPr lang="en-US" sz="2700" u="sng" dirty="0" smtClean="0"/>
              <a:t>DO</a:t>
            </a:r>
            <a:r>
              <a:rPr lang="en-US" sz="2700" dirty="0" smtClean="0"/>
              <a:t> mention high school</a:t>
            </a:r>
          </a:p>
          <a:p>
            <a:pPr lvl="2"/>
            <a:r>
              <a:rPr lang="en-US" sz="2700" dirty="0" smtClean="0"/>
              <a:t>Where you are attending, dates of attendance, graduation or expected graduation, major and degree, academic honors, classes relevant to the job</a:t>
            </a:r>
          </a:p>
        </p:txBody>
      </p:sp>
    </p:spTree>
    <p:extLst>
      <p:ext uri="{BB962C8B-B14F-4D97-AF65-F5344CB8AC3E}">
        <p14:creationId xmlns:p14="http://schemas.microsoft.com/office/powerpoint/2010/main" val="42199353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5144" y="2595562"/>
            <a:ext cx="8248855" cy="3963132"/>
          </a:xfrm>
        </p:spPr>
        <p:txBody>
          <a:bodyPr>
            <a:normAutofit/>
          </a:bodyPr>
          <a:lstStyle/>
          <a:p>
            <a:r>
              <a:rPr lang="en-US" sz="3500" dirty="0" smtClean="0"/>
              <a:t>Experience:</a:t>
            </a:r>
          </a:p>
          <a:p>
            <a:pPr lvl="1"/>
            <a:r>
              <a:rPr lang="en-US" sz="2700" dirty="0" smtClean="0"/>
              <a:t>List previous employers, their locations, your dates of employment, and your job title</a:t>
            </a:r>
          </a:p>
          <a:p>
            <a:pPr marL="349250" lvl="1" indent="0">
              <a:buNone/>
            </a:pPr>
            <a:endParaRPr lang="en-US" sz="1500" dirty="0" smtClean="0"/>
          </a:p>
          <a:p>
            <a:pPr lvl="1"/>
            <a:r>
              <a:rPr lang="en-US" sz="2700" dirty="0" smtClean="0"/>
              <a:t>Include short descriptions of what your job duties and responsibilities were</a:t>
            </a:r>
          </a:p>
          <a:p>
            <a:pPr lvl="2"/>
            <a:r>
              <a:rPr lang="en-US" sz="2700" u="sng" dirty="0" smtClean="0"/>
              <a:t>Do not</a:t>
            </a:r>
            <a:r>
              <a:rPr lang="en-US" sz="2700" dirty="0" smtClean="0"/>
              <a:t> use “I” in descriptions</a:t>
            </a:r>
          </a:p>
          <a:p>
            <a:pPr lvl="2"/>
            <a:r>
              <a:rPr lang="en-US" sz="2700" u="sng" dirty="0" smtClean="0"/>
              <a:t>Do not</a:t>
            </a:r>
            <a:r>
              <a:rPr lang="en-US" sz="2700" dirty="0" smtClean="0"/>
              <a:t> use full sentences</a:t>
            </a:r>
          </a:p>
        </p:txBody>
      </p:sp>
    </p:spTree>
    <p:extLst>
      <p:ext uri="{BB962C8B-B14F-4D97-AF65-F5344CB8AC3E}">
        <p14:creationId xmlns:p14="http://schemas.microsoft.com/office/powerpoint/2010/main" val="29427975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5144" y="2595562"/>
            <a:ext cx="8248855" cy="3963132"/>
          </a:xfrm>
        </p:spPr>
        <p:txBody>
          <a:bodyPr>
            <a:normAutofit lnSpcReduction="10000"/>
          </a:bodyPr>
          <a:lstStyle/>
          <a:p>
            <a:r>
              <a:rPr lang="en-US" sz="3500" dirty="0" smtClean="0"/>
              <a:t>Activities</a:t>
            </a:r>
          </a:p>
          <a:p>
            <a:pPr lvl="1"/>
            <a:r>
              <a:rPr lang="en-US" sz="3000" dirty="0" smtClean="0"/>
              <a:t> Employers don’t want slackers — impress them with your involvement at school and in the community</a:t>
            </a:r>
          </a:p>
          <a:p>
            <a:pPr marL="349250" lvl="1" indent="0">
              <a:buNone/>
            </a:pPr>
            <a:endParaRPr lang="en-US" sz="3000" dirty="0" smtClean="0"/>
          </a:p>
          <a:p>
            <a:pPr lvl="1"/>
            <a:r>
              <a:rPr lang="en-US" sz="3000" dirty="0" smtClean="0"/>
              <a:t> Special activities and committees (student council, baseball team, drama club, religious organizations, etc.)</a:t>
            </a:r>
          </a:p>
        </p:txBody>
      </p:sp>
    </p:spTree>
    <p:extLst>
      <p:ext uri="{BB962C8B-B14F-4D97-AF65-F5344CB8AC3E}">
        <p14:creationId xmlns:p14="http://schemas.microsoft.com/office/powerpoint/2010/main" val="24078886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Perception">
  <a:themeElements>
    <a:clrScheme name="Perception">
      <a:dk1>
        <a:sysClr val="windowText" lastClr="000000"/>
      </a:dk1>
      <a:lt1>
        <a:sysClr val="window" lastClr="FFFFFF"/>
      </a:lt1>
      <a:dk2>
        <a:srgbClr val="333333"/>
      </a:dk2>
      <a:lt2>
        <a:srgbClr val="BBC0AC"/>
      </a:lt2>
      <a:accent1>
        <a:srgbClr val="A2C816"/>
      </a:accent1>
      <a:accent2>
        <a:srgbClr val="E07602"/>
      </a:accent2>
      <a:accent3>
        <a:srgbClr val="E4C402"/>
      </a:accent3>
      <a:accent4>
        <a:srgbClr val="7DC1EF"/>
      </a:accent4>
      <a:accent5>
        <a:srgbClr val="21449B"/>
      </a:accent5>
      <a:accent6>
        <a:srgbClr val="A2B170"/>
      </a:accent6>
      <a:hlink>
        <a:srgbClr val="8DA440"/>
      </a:hlink>
      <a:folHlink>
        <a:srgbClr val="4C4F3F"/>
      </a:folHlink>
    </a:clrScheme>
    <a:fontScheme name="Perception">
      <a:maj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ajorFont>
      <a:min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Perception">
      <a:fillStyleLst>
        <a:solidFill>
          <a:schemeClr val="phClr"/>
        </a:solidFill>
        <a:solidFill>
          <a:schemeClr val="phClr">
            <a:shade val="90000"/>
          </a:schemeClr>
        </a:solidFill>
        <a:solidFill>
          <a:schemeClr val="phClr">
            <a:shade val="80000"/>
          </a:schemeClr>
        </a:solidFill>
      </a:fillStyleLst>
      <a:lnStyleLst>
        <a:ln w="12700" cap="flat" cmpd="sng" algn="ctr">
          <a:solidFill>
            <a:schemeClr val="phClr"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>
              <a:alpha val="8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bliqueTopRight"/>
            <a:lightRig rig="threePt" dir="tl"/>
          </a:scene3d>
          <a:sp3d>
            <a:bevelT w="25400" h="25400"/>
          </a:sp3d>
        </a:effectStyle>
        <a:effectStyle>
          <a:effectLst/>
          <a:scene3d>
            <a:camera prst="perspectiveFront" fov="4200000"/>
            <a:lightRig rig="balanced" dir="tl">
              <a:rot lat="0" lon="0" rev="18600000"/>
            </a:lightRig>
          </a:scene3d>
          <a:sp3d prstMaterial="metal">
            <a:bevelT w="63500" h="50800" prst="angle"/>
          </a:sp3d>
        </a:effectStyle>
      </a:effectStyleLst>
      <a:bgFillStyleLst>
        <a:solidFill>
          <a:schemeClr val="phClr">
            <a:tint val="90000"/>
          </a:schemeClr>
        </a:solidFill>
        <a:solidFill>
          <a:schemeClr val="phClr">
            <a:tint val="50000"/>
          </a:schemeClr>
        </a:solidFill>
        <a:solidFill>
          <a:schemeClr val="phClr">
            <a:shade val="60000"/>
          </a:schemeClr>
        </a:soli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Perception.thmx</Template>
  <TotalTime>1355</TotalTime>
  <Words>375</Words>
  <Application>Microsoft Macintosh PowerPoint</Application>
  <PresentationFormat>On-screen Show (4:3)</PresentationFormat>
  <Paragraphs>64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Perception</vt:lpstr>
      <vt:lpstr>Real-world writing</vt:lpstr>
      <vt:lpstr>Brainstorming</vt:lpstr>
      <vt:lpstr>The resume</vt:lpstr>
      <vt:lpstr>The resume</vt:lpstr>
      <vt:lpstr>Step 1: What should it look like?</vt:lpstr>
      <vt:lpstr>Heading</vt:lpstr>
      <vt:lpstr>Education</vt:lpstr>
      <vt:lpstr>Experience</vt:lpstr>
      <vt:lpstr>Activities</vt:lpstr>
      <vt:lpstr>Extras</vt:lpstr>
      <vt:lpstr>References</vt:lpstr>
      <vt:lpstr>Required (graded) elements</vt:lpstr>
    </vt:vector>
  </TitlesOfParts>
  <Company>Alpine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Real-world writing</dc:title>
  <dc:creator>Jackie Hicken</dc:creator>
  <cp:lastModifiedBy>Jackie Hicken</cp:lastModifiedBy>
  <cp:revision>50</cp:revision>
  <dcterms:created xsi:type="dcterms:W3CDTF">2015-10-26T02:12:52Z</dcterms:created>
  <dcterms:modified xsi:type="dcterms:W3CDTF">2017-04-25T17:56:40Z</dcterms:modified>
</cp:coreProperties>
</file>