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0" r:id="rId3"/>
    <p:sldId id="269" r:id="rId4"/>
    <p:sldId id="271" r:id="rId5"/>
    <p:sldId id="259" r:id="rId6"/>
    <p:sldId id="258" r:id="rId7"/>
    <p:sldId id="260" r:id="rId8"/>
    <p:sldId id="261" r:id="rId9"/>
    <p:sldId id="262" r:id="rId10"/>
    <p:sldId id="265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74F7A3-E5FF-EF44-8235-763499D80265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7C12BF3-C25B-A746-BCC4-E4B04A57ED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Embedding quotes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should be review…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3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216" y="1100628"/>
            <a:ext cx="8495353" cy="3579849"/>
          </a:xfrm>
        </p:spPr>
        <p:txBody>
          <a:bodyPr>
            <a:noAutofit/>
          </a:bodyPr>
          <a:lstStyle/>
          <a:p>
            <a:r>
              <a:rPr lang="en-US" sz="4000" dirty="0" smtClean="0"/>
              <a:t>J.K</a:t>
            </a:r>
            <a:r>
              <a:rPr lang="en-US" sz="4000" dirty="0"/>
              <a:t>. Rowling </a:t>
            </a:r>
            <a:r>
              <a:rPr lang="en-US" sz="4000" dirty="0" smtClean="0"/>
              <a:t>admitted, </a:t>
            </a:r>
            <a:r>
              <a:rPr lang="en-US" sz="4000" dirty="0"/>
              <a:t>“I did seriously consider killing Ron”</a:t>
            </a:r>
          </a:p>
          <a:p>
            <a:r>
              <a:rPr lang="en-US" sz="4000" dirty="0" smtClean="0"/>
              <a:t>Father said, “We’ll sail like Columbus!”</a:t>
            </a:r>
          </a:p>
          <a:p>
            <a:r>
              <a:rPr lang="en-US" sz="4000" dirty="0" smtClean="0"/>
              <a:t>Dr. Chun told the teachers, “Take all their cell phones!”</a:t>
            </a:r>
          </a:p>
        </p:txBody>
      </p:sp>
    </p:spTree>
    <p:extLst>
      <p:ext uri="{BB962C8B-B14F-4D97-AF65-F5344CB8AC3E}">
        <p14:creationId xmlns:p14="http://schemas.microsoft.com/office/powerpoint/2010/main" val="236471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phrases: Verbs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23830"/>
              </p:ext>
            </p:extLst>
          </p:nvPr>
        </p:nvGraphicFramePr>
        <p:xfrm>
          <a:off x="394113" y="1319068"/>
          <a:ext cx="8385879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5293"/>
                <a:gridCol w="2795293"/>
                <a:gridCol w="27952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Acknowledges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Adds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Admits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Asserts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Believes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Claims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Compares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Contends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Declares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Describes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Emphasizes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Illustrates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Implies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Insists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Notes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Observes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Points out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Writes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1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That </a:t>
            </a:r>
            <a:r>
              <a:rPr lang="en-US" dirty="0" smtClean="0"/>
              <a:t>= A MAGIC WORD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579849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When you include the word THAT at the end of an introductory phrase, you </a:t>
            </a:r>
            <a:r>
              <a:rPr lang="en-US" sz="3000" u="sng" dirty="0" smtClean="0"/>
              <a:t>no longer need the comma</a:t>
            </a:r>
          </a:p>
          <a:p>
            <a:pPr algn="ctr"/>
            <a:endParaRPr lang="en-US" sz="3000" u="sng" dirty="0"/>
          </a:p>
          <a:p>
            <a:pPr algn="ctr"/>
            <a:r>
              <a:rPr lang="en-US" sz="2900" dirty="0" smtClean="0"/>
              <a:t>Dr. Chun said, “Teachers should take all cell phones”</a:t>
            </a:r>
          </a:p>
          <a:p>
            <a:pPr algn="ctr"/>
            <a:r>
              <a:rPr lang="en-US" sz="2900" dirty="0" smtClean="0"/>
              <a:t>VS</a:t>
            </a:r>
          </a:p>
          <a:p>
            <a:pPr algn="ctr"/>
            <a:r>
              <a:rPr lang="en-US" sz="2900" dirty="0" smtClean="0"/>
              <a:t>Dr. Chun said that “teachers should take all cell phones”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14717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comma and no </a:t>
            </a:r>
            <a:r>
              <a:rPr lang="en-US" i="1" dirty="0" smtClean="0"/>
              <a:t>that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579849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It is okay to drop the comma and skip </a:t>
            </a:r>
            <a:r>
              <a:rPr lang="en-US" sz="3000" i="1" dirty="0" smtClean="0"/>
              <a:t>that </a:t>
            </a:r>
            <a:r>
              <a:rPr lang="en-US" sz="3000" dirty="0" smtClean="0"/>
              <a:t>when you build </a:t>
            </a:r>
            <a:r>
              <a:rPr lang="en-US" sz="3000" u="sng" dirty="0" smtClean="0"/>
              <a:t>small</a:t>
            </a:r>
            <a:r>
              <a:rPr lang="en-US" sz="3000" dirty="0" smtClean="0"/>
              <a:t> pieces of quotes into your larger point</a:t>
            </a:r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Pi joined 3 churches because he wanted “to love God”</a:t>
            </a:r>
          </a:p>
          <a:p>
            <a:pPr algn="ctr"/>
            <a:r>
              <a:rPr lang="en-US" sz="3000" dirty="0" smtClean="0"/>
              <a:t>Pi’s father said they would “sail like Columbus”</a:t>
            </a:r>
          </a:p>
          <a:p>
            <a:pPr algn="ctr"/>
            <a:r>
              <a:rPr lang="en-US" sz="3000" dirty="0" smtClean="0"/>
              <a:t>J.K. Rowling considered killing Ron “out of sheer spite,” she said</a:t>
            </a:r>
          </a:p>
          <a:p>
            <a:pPr algn="ctr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60120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60" y="1832270"/>
            <a:ext cx="8472642" cy="2848207"/>
          </a:xfrm>
        </p:spPr>
        <p:txBody>
          <a:bodyPr>
            <a:noAutofit/>
          </a:bodyPr>
          <a:lstStyle/>
          <a:p>
            <a:pPr algn="ctr"/>
            <a:r>
              <a:rPr lang="en-US" sz="4200" i="1" dirty="0" smtClean="0"/>
              <a:t>The Life of Pi </a:t>
            </a:r>
            <a:r>
              <a:rPr lang="en-US" sz="4200" dirty="0" smtClean="0"/>
              <a:t>is about a boy and a tiger. “Life will defend itself no matter how small it is” (Martel 30).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45032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blank…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579849"/>
          </a:xfrm>
        </p:spPr>
        <p:txBody>
          <a:bodyPr>
            <a:noAutofit/>
          </a:bodyPr>
          <a:lstStyle/>
          <a:p>
            <a:pPr algn="ctr"/>
            <a:endParaRPr lang="en-US" sz="2500" dirty="0" smtClean="0"/>
          </a:p>
          <a:p>
            <a:pPr algn="ctr"/>
            <a:r>
              <a:rPr lang="en-US" sz="2500" dirty="0" smtClean="0"/>
              <a:t>____________, “Life will defend itself no matter how small it is” 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 smtClean="0"/>
              <a:t>__________ that “life will defend itself no matter how small it is”</a:t>
            </a:r>
          </a:p>
          <a:p>
            <a:pPr algn="ctr"/>
            <a:endParaRPr lang="en-US" sz="2500" dirty="0" smtClean="0"/>
          </a:p>
          <a:p>
            <a:pPr algn="ctr"/>
            <a:r>
              <a:rPr lang="en-US" sz="2500" dirty="0" smtClean="0"/>
              <a:t>____________ “life will defend itself no matter how small it is”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0127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blank…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8309"/>
            <a:ext cx="9144000" cy="3202168"/>
          </a:xfrm>
        </p:spPr>
        <p:txBody>
          <a:bodyPr>
            <a:noAutofit/>
          </a:bodyPr>
          <a:lstStyle/>
          <a:p>
            <a:pPr algn="ctr"/>
            <a:endParaRPr lang="en-US" sz="2500" dirty="0" smtClean="0"/>
          </a:p>
          <a:p>
            <a:pPr algn="ctr"/>
            <a:r>
              <a:rPr lang="en-US" sz="2500" dirty="0" smtClean="0"/>
              <a:t>“Life will defend itself no matter how small it is,” </a:t>
            </a:r>
            <a:r>
              <a:rPr lang="en-US" sz="2500" dirty="0"/>
              <a:t>____________</a:t>
            </a:r>
            <a:r>
              <a:rPr lang="en-US" sz="2500" dirty="0" smtClean="0"/>
              <a:t> 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 smtClean="0"/>
              <a:t>“</a:t>
            </a:r>
            <a:r>
              <a:rPr lang="en-US" sz="2500" dirty="0"/>
              <a:t>L</a:t>
            </a:r>
            <a:r>
              <a:rPr lang="en-US" sz="2500" dirty="0" smtClean="0"/>
              <a:t>ife will defend itself,” ____________, “no matter how small it is”</a:t>
            </a:r>
          </a:p>
        </p:txBody>
      </p:sp>
    </p:spTree>
    <p:extLst>
      <p:ext uri="{BB962C8B-B14F-4D97-AF65-F5344CB8AC3E}">
        <p14:creationId xmlns:p14="http://schemas.microsoft.com/office/powerpoint/2010/main" val="191422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quote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4000" dirty="0" smtClean="0"/>
              <a:t> Begin with an explanation:</a:t>
            </a:r>
          </a:p>
          <a:p>
            <a:pPr marL="0" indent="0"/>
            <a:r>
              <a:rPr lang="en-US" sz="4000" b="0" dirty="0" smtClean="0"/>
              <a:t>Authors who are grumpy while writing can be dangerous, as J.K. Rowling proved when she said, “I did seriously consider killing Ron.”</a:t>
            </a:r>
          </a:p>
        </p:txBody>
      </p:sp>
    </p:spTree>
    <p:extLst>
      <p:ext uri="{BB962C8B-B14F-4D97-AF65-F5344CB8AC3E}">
        <p14:creationId xmlns:p14="http://schemas.microsoft.com/office/powerpoint/2010/main" val="90174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quote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/>
              <a:t> Begin with </a:t>
            </a:r>
            <a:r>
              <a:rPr lang="en-US" sz="4000" dirty="0" smtClean="0"/>
              <a:t>a quote:</a:t>
            </a:r>
            <a:endParaRPr lang="en-US" sz="4000" dirty="0"/>
          </a:p>
          <a:p>
            <a:pPr marL="0" indent="0"/>
            <a:r>
              <a:rPr lang="en-US" sz="4000" b="0" dirty="0" smtClean="0"/>
              <a:t>“</a:t>
            </a:r>
            <a:r>
              <a:rPr lang="en-US" sz="4000" b="0" dirty="0"/>
              <a:t>I did seriously consider killing </a:t>
            </a:r>
            <a:r>
              <a:rPr lang="en-US" sz="4000" b="0" dirty="0" smtClean="0"/>
              <a:t>Ron,” J.K. Rowling revealed in an interview, saying she was grumpy at the time.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407406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quote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smtClean="0"/>
              <a:t> Insert a quote in the middle:</a:t>
            </a:r>
          </a:p>
          <a:p>
            <a:pPr marL="0" indent="0"/>
            <a:r>
              <a:rPr lang="en-US" sz="4000" b="0" dirty="0" smtClean="0"/>
              <a:t>J.K. Rowling said in an interview that she “did seriously consider killing Ron” because she was feeling grumpy at the time.</a:t>
            </a:r>
          </a:p>
        </p:txBody>
      </p:sp>
    </p:spTree>
    <p:extLst>
      <p:ext uri="{BB962C8B-B14F-4D97-AF65-F5344CB8AC3E}">
        <p14:creationId xmlns:p14="http://schemas.microsoft.com/office/powerpoint/2010/main" val="119697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217" y="1231986"/>
            <a:ext cx="8451563" cy="3579849"/>
          </a:xfrm>
        </p:spPr>
        <p:txBody>
          <a:bodyPr>
            <a:noAutofit/>
          </a:bodyPr>
          <a:lstStyle/>
          <a:p>
            <a:r>
              <a:rPr lang="en-US" sz="3500" dirty="0" smtClean="0"/>
              <a:t>At </a:t>
            </a:r>
            <a:r>
              <a:rPr lang="en-US" sz="3500" u="sng" dirty="0" smtClean="0"/>
              <a:t>NO</a:t>
            </a:r>
            <a:r>
              <a:rPr lang="en-US" sz="3500" dirty="0" smtClean="0"/>
              <a:t> point should a quote ever stand alone</a:t>
            </a:r>
          </a:p>
          <a:p>
            <a:endParaRPr lang="en-US" sz="1000" dirty="0"/>
          </a:p>
          <a:p>
            <a:pPr marL="0" indent="0"/>
            <a:r>
              <a:rPr lang="en-US" sz="3500" dirty="0" smtClean="0"/>
              <a:t>In an interview, J.K. Rowling talked about the dangers of writing while grumpy. “I did seriously consider killing Ron.”</a:t>
            </a:r>
          </a:p>
          <a:p>
            <a:pPr marL="0" indent="0"/>
            <a:endParaRPr lang="en-US" sz="1000" dirty="0"/>
          </a:p>
          <a:p>
            <a:pPr marL="0" indent="0"/>
            <a:r>
              <a:rPr lang="en-US" sz="3500" dirty="0" smtClean="0"/>
              <a:t>NEVER, NEVER, NEVER, NEVER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0461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Introductory phrases (aka signal phrases, or phrases that signal a quote is coming) go in front of a quote and require a comma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945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2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C9B324"/>
      </a:accent2>
      <a:accent3>
        <a:srgbClr val="2D3FC5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441</TotalTime>
  <Words>485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Embedding quotes</vt:lpstr>
      <vt:lpstr>Embedding quotes</vt:lpstr>
      <vt:lpstr>Fill in the blank…</vt:lpstr>
      <vt:lpstr>Fill in the blank…</vt:lpstr>
      <vt:lpstr>3 types of quote embedding</vt:lpstr>
      <vt:lpstr>3 types of quote embedding</vt:lpstr>
      <vt:lpstr>3 types of quote embedding</vt:lpstr>
      <vt:lpstr>Quote embedding</vt:lpstr>
      <vt:lpstr>Introductory phrases</vt:lpstr>
      <vt:lpstr>Introductory phrases</vt:lpstr>
      <vt:lpstr>Introductory phrases: Verbs</vt:lpstr>
      <vt:lpstr>That = A MAGIC WORD</vt:lpstr>
      <vt:lpstr>No comma and no that?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18</cp:revision>
  <dcterms:created xsi:type="dcterms:W3CDTF">2016-04-12T23:19:22Z</dcterms:created>
  <dcterms:modified xsi:type="dcterms:W3CDTF">2016-04-26T21:51:49Z</dcterms:modified>
</cp:coreProperties>
</file>