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6EDBBE-57BB-DF4B-A06F-8405C07BF86F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B35FD0-F764-154A-AE91-B7DC744564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83" y="1600200"/>
            <a:ext cx="8908786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Grab a piece of paper and answer the following questions: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2400" dirty="0" smtClean="0"/>
              <a:t>Write 1 complete sentence telling me 3 things you did over the </a:t>
            </a:r>
            <a:r>
              <a:rPr lang="en-US" sz="2400" dirty="0" smtClean="0"/>
              <a:t>Christmas break</a:t>
            </a:r>
            <a:endParaRPr lang="en-US" sz="2400" dirty="0" smtClean="0"/>
          </a:p>
          <a:p>
            <a:pPr lvl="1"/>
            <a:r>
              <a:rPr lang="en-US" sz="2400" dirty="0" smtClean="0"/>
              <a:t>Write 1 complete sentence telling me 3 things you like to do when you’re not in school (holiday break or not)</a:t>
            </a:r>
          </a:p>
          <a:p>
            <a:pPr lvl="1"/>
            <a:r>
              <a:rPr lang="en-US" sz="2400" dirty="0" smtClean="0"/>
              <a:t>Write 1 complete sentence telling me 3 things you </a:t>
            </a:r>
            <a:r>
              <a:rPr lang="en-US" sz="2400" i="1" dirty="0" smtClean="0"/>
              <a:t>wish</a:t>
            </a:r>
            <a:r>
              <a:rPr lang="en-US" sz="2400" dirty="0" smtClean="0"/>
              <a:t> you had done over the </a:t>
            </a:r>
            <a:r>
              <a:rPr lang="en-US" sz="2400" dirty="0" smtClean="0"/>
              <a:t>Christmas</a:t>
            </a:r>
            <a:r>
              <a:rPr lang="en-US" sz="2400" dirty="0" smtClean="0"/>
              <a:t> </a:t>
            </a:r>
            <a:r>
              <a:rPr lang="en-US" sz="2400" dirty="0" smtClean="0"/>
              <a:t>break</a:t>
            </a:r>
          </a:p>
          <a:p>
            <a:pPr lvl="1"/>
            <a:r>
              <a:rPr lang="en-US" sz="2400" dirty="0" smtClean="0"/>
              <a:t>Write </a:t>
            </a:r>
            <a:r>
              <a:rPr lang="en-US" sz="2400" dirty="0" smtClean="0"/>
              <a:t>1 complete sentence telling me 3 things that </a:t>
            </a:r>
            <a:r>
              <a:rPr lang="en-US" sz="2400" dirty="0" smtClean="0"/>
              <a:t>you like about </a:t>
            </a:r>
            <a:r>
              <a:rPr lang="en-US" sz="2400" dirty="0" smtClean="0"/>
              <a:t>being back in </a:t>
            </a:r>
            <a:r>
              <a:rPr lang="en-US" sz="2400" dirty="0" smtClean="0"/>
              <a:t>school</a:t>
            </a:r>
          </a:p>
          <a:p>
            <a:pPr lvl="1"/>
            <a:r>
              <a:rPr lang="en-US" sz="2400" dirty="0"/>
              <a:t>Write 1 complete sentence telling me 3 things you plan to do before the end of the school </a:t>
            </a:r>
            <a:r>
              <a:rPr lang="en-US" sz="2400" dirty="0" smtClean="0"/>
              <a:t>year, in school or life</a:t>
            </a:r>
            <a:endParaRPr lang="en-US" sz="2400" dirty="0"/>
          </a:p>
          <a:p>
            <a:pPr marL="27432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156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0422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Unparallel</a:t>
            </a:r>
            <a:r>
              <a:rPr lang="en-US" dirty="0" smtClean="0"/>
              <a:t>: Melvin enjoyed rock music, football, and to collect stamps</a:t>
            </a:r>
          </a:p>
          <a:p>
            <a:endParaRPr lang="en-US" dirty="0"/>
          </a:p>
          <a:p>
            <a:r>
              <a:rPr lang="en-US" dirty="0" smtClean="0"/>
              <a:t>Parallel: Melvin enjoyed rock music, football, and collecting stamps</a:t>
            </a:r>
          </a:p>
          <a:p>
            <a:endParaRPr lang="en-US" dirty="0"/>
          </a:p>
          <a:p>
            <a:r>
              <a:rPr lang="en-US" dirty="0" err="1" smtClean="0"/>
              <a:t>Unparallel</a:t>
            </a:r>
            <a:r>
              <a:rPr lang="en-US" dirty="0" smtClean="0"/>
              <a:t>: Susan pushed the hair from her eyes, wiped the sweat from her forehead, and the volleyball was served</a:t>
            </a:r>
          </a:p>
          <a:p>
            <a:endParaRPr lang="en-US" dirty="0"/>
          </a:p>
          <a:p>
            <a:r>
              <a:rPr lang="en-US" dirty="0" smtClean="0"/>
              <a:t>Parallel: Susan pushed the hair from her eyes, wiped the sweat from her forehead, and served the </a:t>
            </a:r>
            <a:r>
              <a:rPr lang="en-US" dirty="0" smtClean="0"/>
              <a:t>volleyball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0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As a young woman, she wrote of pining for a valentine and </a:t>
            </a:r>
            <a:r>
              <a:rPr lang="en-US" sz="2500" u="sng" dirty="0" smtClean="0"/>
              <a:t>of visiting </a:t>
            </a:r>
            <a:r>
              <a:rPr lang="en-US" sz="2500" dirty="0" smtClean="0"/>
              <a:t>the Chinese museum in Boston</a:t>
            </a:r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/>
          </a:p>
          <a:p>
            <a:r>
              <a:rPr lang="en-US" sz="2500" dirty="0" smtClean="0"/>
              <a:t>B. visiting to</a:t>
            </a:r>
          </a:p>
          <a:p>
            <a:endParaRPr lang="en-US" sz="2500" dirty="0"/>
          </a:p>
          <a:p>
            <a:r>
              <a:rPr lang="en-US" sz="2500" dirty="0" smtClean="0"/>
              <a:t>C. of her visiting to</a:t>
            </a:r>
          </a:p>
          <a:p>
            <a:endParaRPr lang="en-US" sz="2500" dirty="0"/>
          </a:p>
          <a:p>
            <a:r>
              <a:rPr lang="en-US" sz="2500" dirty="0" smtClean="0"/>
              <a:t>D. of her visiting at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2362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Others, salt-encrusted, “sleep” in ancient caverns, waking after centuries to feed and </a:t>
            </a:r>
            <a:r>
              <a:rPr lang="en-US" sz="2500" u="sng" dirty="0" smtClean="0"/>
              <a:t>to be bred</a:t>
            </a:r>
            <a:r>
              <a:rPr lang="en-US" sz="2500" dirty="0" smtClean="0"/>
              <a:t>.</a:t>
            </a:r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/>
          </a:p>
          <a:p>
            <a:r>
              <a:rPr lang="en-US" sz="2500" dirty="0" smtClean="0"/>
              <a:t>B. for breeding</a:t>
            </a:r>
          </a:p>
          <a:p>
            <a:endParaRPr lang="en-US" sz="2500" dirty="0"/>
          </a:p>
          <a:p>
            <a:r>
              <a:rPr lang="en-US" sz="2500" dirty="0" smtClean="0"/>
              <a:t>C. to breed</a:t>
            </a:r>
          </a:p>
          <a:p>
            <a:endParaRPr lang="en-US" sz="2500" dirty="0"/>
          </a:p>
          <a:p>
            <a:r>
              <a:rPr lang="en-US" sz="2500" dirty="0" smtClean="0"/>
              <a:t>D. breeding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4513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We will lie on the beach, swim in the ocean, and </a:t>
            </a:r>
            <a:r>
              <a:rPr lang="en-US" sz="2500" u="sng" dirty="0"/>
              <a:t>we will sleep under the stars</a:t>
            </a:r>
            <a:r>
              <a:rPr lang="en-US" sz="2500" dirty="0"/>
              <a:t>.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/>
          </a:p>
          <a:p>
            <a:r>
              <a:rPr lang="en-US" sz="2500" dirty="0" smtClean="0"/>
              <a:t>B. </a:t>
            </a:r>
            <a:r>
              <a:rPr lang="en-US" sz="2500" dirty="0"/>
              <a:t>sleep under the </a:t>
            </a:r>
            <a:r>
              <a:rPr lang="en-US" sz="2500" dirty="0" smtClean="0"/>
              <a:t>stars </a:t>
            </a:r>
          </a:p>
          <a:p>
            <a:endParaRPr lang="en-US" sz="2500" dirty="0"/>
          </a:p>
          <a:p>
            <a:r>
              <a:rPr lang="en-US" sz="2500" dirty="0" smtClean="0"/>
              <a:t>C. </a:t>
            </a:r>
            <a:r>
              <a:rPr lang="en-US" sz="2500" dirty="0"/>
              <a:t>we will be sleeping under the </a:t>
            </a:r>
            <a:r>
              <a:rPr lang="en-US" sz="2500" dirty="0" smtClean="0"/>
              <a:t>stars </a:t>
            </a:r>
          </a:p>
          <a:p>
            <a:endParaRPr lang="en-US" sz="2500" dirty="0"/>
          </a:p>
          <a:p>
            <a:r>
              <a:rPr lang="en-US" sz="2500" dirty="0" smtClean="0"/>
              <a:t>D. </a:t>
            </a:r>
            <a:r>
              <a:rPr lang="en-US" sz="2500" dirty="0"/>
              <a:t>we would </a:t>
            </a:r>
            <a:r>
              <a:rPr lang="en-US" sz="2500" dirty="0" smtClean="0"/>
              <a:t>sleep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0524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The new auditorium is both beautiful and </a:t>
            </a:r>
            <a:r>
              <a:rPr lang="en-US" sz="2500" u="sng" dirty="0"/>
              <a:t>it is spacious</a:t>
            </a:r>
            <a:r>
              <a:rPr lang="en-US" sz="2500" dirty="0"/>
              <a:t>.</a:t>
            </a:r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/>
          </a:p>
          <a:p>
            <a:pPr lvl="0"/>
            <a:r>
              <a:rPr lang="en-US" sz="2500" dirty="0" smtClean="0"/>
              <a:t>B. </a:t>
            </a:r>
            <a:r>
              <a:rPr lang="en-US" sz="2500" dirty="0"/>
              <a:t>it has a lot of </a:t>
            </a:r>
            <a:r>
              <a:rPr lang="en-US" sz="2500" dirty="0" smtClean="0"/>
              <a:t>space</a:t>
            </a:r>
            <a:endParaRPr lang="en-US" sz="2500" dirty="0"/>
          </a:p>
          <a:p>
            <a:endParaRPr lang="en-US" sz="2500" dirty="0"/>
          </a:p>
          <a:p>
            <a:pPr lvl="0"/>
            <a:r>
              <a:rPr lang="en-US" sz="2500" dirty="0" smtClean="0"/>
              <a:t>C. spacious</a:t>
            </a:r>
            <a:endParaRPr lang="en-US" sz="2500" dirty="0"/>
          </a:p>
          <a:p>
            <a:endParaRPr lang="en-US" sz="2500" dirty="0"/>
          </a:p>
          <a:p>
            <a:pPr lvl="0"/>
            <a:r>
              <a:rPr lang="en-US" sz="2500" dirty="0" smtClean="0"/>
              <a:t>D. has </a:t>
            </a:r>
            <a:r>
              <a:rPr lang="en-US" sz="2500" dirty="0"/>
              <a:t>a lot of </a:t>
            </a:r>
            <a:r>
              <a:rPr lang="en-US" sz="2500" dirty="0" smtClean="0"/>
              <a:t>space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2406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The grammar exercises are long, difficult, and </a:t>
            </a:r>
            <a:r>
              <a:rPr lang="en-US" sz="2500" u="sng" dirty="0"/>
              <a:t>contain absurdities</a:t>
            </a:r>
            <a:r>
              <a:rPr lang="en-US" sz="2500" dirty="0"/>
              <a:t>.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/>
          </a:p>
          <a:p>
            <a:pPr lvl="0"/>
            <a:r>
              <a:rPr lang="en-US" sz="2500" dirty="0" smtClean="0"/>
              <a:t>B. absurd </a:t>
            </a:r>
          </a:p>
          <a:p>
            <a:pPr lvl="0"/>
            <a:endParaRPr lang="en-US" sz="2500" dirty="0"/>
          </a:p>
          <a:p>
            <a:pPr lvl="0"/>
            <a:r>
              <a:rPr lang="en-US" sz="2500" dirty="0" smtClean="0"/>
              <a:t>C. </a:t>
            </a:r>
            <a:r>
              <a:rPr lang="en-US" sz="2500" dirty="0"/>
              <a:t>are containing </a:t>
            </a:r>
            <a:r>
              <a:rPr lang="en-US" sz="2500" dirty="0" smtClean="0"/>
              <a:t>absurdities</a:t>
            </a:r>
          </a:p>
          <a:p>
            <a:pPr lvl="0"/>
            <a:endParaRPr lang="en-US" sz="2500" dirty="0"/>
          </a:p>
          <a:p>
            <a:pPr lvl="0"/>
            <a:r>
              <a:rPr lang="en-US" sz="2500" dirty="0" smtClean="0"/>
              <a:t>D. </a:t>
            </a:r>
            <a:r>
              <a:rPr lang="en-US" sz="2500" dirty="0"/>
              <a:t>are also </a:t>
            </a:r>
            <a:r>
              <a:rPr lang="en-US" sz="2500" dirty="0" smtClean="0"/>
              <a:t>absurd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6601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One option the students have is to fail the test; the other is </a:t>
            </a:r>
            <a:r>
              <a:rPr lang="en-US" sz="2500" u="sng" dirty="0"/>
              <a:t>working</a:t>
            </a:r>
            <a:r>
              <a:rPr lang="en-US" sz="2500" dirty="0"/>
              <a:t> long hours.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 smtClean="0"/>
          </a:p>
          <a:p>
            <a:pPr lvl="0"/>
            <a:r>
              <a:rPr lang="en-US" sz="2500" dirty="0" smtClean="0"/>
              <a:t>B. work </a:t>
            </a:r>
          </a:p>
          <a:p>
            <a:pPr lvl="0"/>
            <a:endParaRPr lang="en-US" sz="2500" dirty="0"/>
          </a:p>
          <a:p>
            <a:pPr lvl="0"/>
            <a:r>
              <a:rPr lang="en-US" sz="2500" dirty="0" smtClean="0"/>
              <a:t>C. </a:t>
            </a:r>
            <a:r>
              <a:rPr lang="en-US" sz="2500" dirty="0"/>
              <a:t>to work </a:t>
            </a:r>
            <a:endParaRPr lang="en-US" sz="2500" dirty="0" smtClean="0"/>
          </a:p>
          <a:p>
            <a:pPr lvl="0"/>
            <a:endParaRPr lang="en-US" sz="2500" dirty="0"/>
          </a:p>
          <a:p>
            <a:pPr lvl="0"/>
            <a:r>
              <a:rPr lang="en-US" sz="2500" dirty="0" smtClean="0"/>
              <a:t>D. </a:t>
            </a:r>
            <a:r>
              <a:rPr lang="en-US" sz="2500" dirty="0"/>
              <a:t>to have worked </a:t>
            </a:r>
          </a:p>
        </p:txBody>
      </p:sp>
    </p:spTree>
    <p:extLst>
      <p:ext uri="{BB962C8B-B14F-4D97-AF65-F5344CB8AC3E}">
        <p14:creationId xmlns:p14="http://schemas.microsoft.com/office/powerpoint/2010/main" val="208883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You have to be smart, friendly, and </a:t>
            </a:r>
            <a:r>
              <a:rPr lang="en-US" sz="2500" u="sng" dirty="0"/>
              <a:t>show energy</a:t>
            </a:r>
            <a:r>
              <a:rPr lang="en-US" sz="2500" dirty="0"/>
              <a:t>.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 smtClean="0"/>
          </a:p>
          <a:p>
            <a:pPr lvl="0"/>
            <a:r>
              <a:rPr lang="en-US" sz="2500" dirty="0" smtClean="0"/>
              <a:t>B. </a:t>
            </a:r>
            <a:r>
              <a:rPr lang="en-US" sz="2500" dirty="0"/>
              <a:t>have to show </a:t>
            </a:r>
            <a:r>
              <a:rPr lang="en-US" sz="2500" dirty="0" smtClean="0"/>
              <a:t>energy</a:t>
            </a:r>
            <a:endParaRPr lang="en-US" sz="2500" dirty="0"/>
          </a:p>
          <a:p>
            <a:pPr lvl="0"/>
            <a:endParaRPr lang="en-US" sz="2500" dirty="0"/>
          </a:p>
          <a:p>
            <a:r>
              <a:rPr lang="en-US" sz="2500" dirty="0" smtClean="0"/>
              <a:t>C. </a:t>
            </a:r>
            <a:r>
              <a:rPr lang="en-US" sz="2500" dirty="0"/>
              <a:t>have to be </a:t>
            </a:r>
            <a:r>
              <a:rPr lang="en-US" sz="2500" dirty="0" smtClean="0"/>
              <a:t>energetic</a:t>
            </a:r>
          </a:p>
          <a:p>
            <a:pPr lvl="0"/>
            <a:endParaRPr lang="en-US" sz="2500" dirty="0"/>
          </a:p>
          <a:p>
            <a:r>
              <a:rPr lang="en-US" sz="2500" dirty="0" smtClean="0"/>
              <a:t>D. energetic</a:t>
            </a:r>
            <a:endParaRPr lang="en-US" sz="2500" dirty="0"/>
          </a:p>
          <a:p>
            <a:pPr marL="0" lv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5965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Every road to the school is either jammed or </a:t>
            </a:r>
            <a:r>
              <a:rPr lang="en-US" sz="2500" u="sng" dirty="0"/>
              <a:t>is closed</a:t>
            </a:r>
            <a:r>
              <a:rPr lang="en-US" sz="2500" dirty="0"/>
              <a:t> for repairs.</a:t>
            </a:r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 smtClean="0"/>
          </a:p>
          <a:p>
            <a:pPr lvl="0"/>
            <a:r>
              <a:rPr lang="en-US" sz="2500" dirty="0" smtClean="0"/>
              <a:t>B. </a:t>
            </a:r>
            <a:r>
              <a:rPr lang="en-US" sz="2500" dirty="0"/>
              <a:t>has been </a:t>
            </a:r>
            <a:r>
              <a:rPr lang="en-US" sz="2500" dirty="0" smtClean="0"/>
              <a:t>closed</a:t>
            </a:r>
            <a:endParaRPr lang="en-US" sz="2500" dirty="0"/>
          </a:p>
          <a:p>
            <a:pPr lvl="0"/>
            <a:endParaRPr lang="en-US" sz="2500" dirty="0"/>
          </a:p>
          <a:p>
            <a:r>
              <a:rPr lang="en-US" sz="2500" dirty="0" smtClean="0"/>
              <a:t>C. </a:t>
            </a:r>
            <a:r>
              <a:rPr lang="en-US" sz="2500" dirty="0"/>
              <a:t>is being closed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D. </a:t>
            </a:r>
            <a:r>
              <a:rPr lang="en-US" sz="2500" dirty="0"/>
              <a:t>closed </a:t>
            </a:r>
          </a:p>
        </p:txBody>
      </p:sp>
    </p:spTree>
    <p:extLst>
      <p:ext uri="{BB962C8B-B14F-4D97-AF65-F5344CB8AC3E}">
        <p14:creationId xmlns:p14="http://schemas.microsoft.com/office/powerpoint/2010/main" val="37579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More than twice as many people inhabit Nigeria </a:t>
            </a:r>
            <a:r>
              <a:rPr lang="en-US" sz="2500" u="sng" dirty="0" smtClean="0"/>
              <a:t>as Ethiopia.</a:t>
            </a:r>
            <a:endParaRPr lang="en-US" sz="2500" u="sng" dirty="0"/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 smtClean="0"/>
          </a:p>
          <a:p>
            <a:pPr lvl="0"/>
            <a:r>
              <a:rPr lang="en-US" sz="2500" dirty="0" smtClean="0"/>
              <a:t>B. as in Ethiopia</a:t>
            </a:r>
            <a:endParaRPr lang="en-US" sz="2500" dirty="0"/>
          </a:p>
          <a:p>
            <a:pPr lvl="0"/>
            <a:endParaRPr lang="en-US" sz="2500" dirty="0"/>
          </a:p>
          <a:p>
            <a:r>
              <a:rPr lang="en-US" sz="2500" dirty="0" smtClean="0"/>
              <a:t>C. than Ethiopia</a:t>
            </a:r>
          </a:p>
          <a:p>
            <a:endParaRPr lang="en-US" sz="2500" dirty="0"/>
          </a:p>
          <a:p>
            <a:r>
              <a:rPr lang="en-US" sz="2500" dirty="0" smtClean="0"/>
              <a:t>D. as inhabit Ethiopia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9721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Like math, but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4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Unsurprisingly, the diligent student completed his homework punctually, studied the material thoroughly, and </a:t>
            </a:r>
            <a:r>
              <a:rPr lang="en-US" sz="2500" u="sng" dirty="0" smtClean="0"/>
              <a:t>his presentations were delivered well.</a:t>
            </a:r>
            <a:endParaRPr lang="en-US" sz="2500" u="sng" dirty="0"/>
          </a:p>
          <a:p>
            <a:endParaRPr lang="en-US" sz="2500" dirty="0"/>
          </a:p>
          <a:p>
            <a:r>
              <a:rPr lang="en-US" sz="2500" dirty="0" smtClean="0"/>
              <a:t>A. No change</a:t>
            </a:r>
          </a:p>
          <a:p>
            <a:endParaRPr lang="en-US" sz="2500" dirty="0" smtClean="0"/>
          </a:p>
          <a:p>
            <a:pPr lvl="0"/>
            <a:r>
              <a:rPr lang="en-US" sz="2500" dirty="0" smtClean="0"/>
              <a:t>B. his presentations were well delivered</a:t>
            </a:r>
            <a:endParaRPr lang="en-US" sz="2500" dirty="0"/>
          </a:p>
          <a:p>
            <a:pPr lvl="0"/>
            <a:endParaRPr lang="en-US" sz="2500" dirty="0"/>
          </a:p>
          <a:p>
            <a:r>
              <a:rPr lang="en-US" sz="2500" dirty="0" smtClean="0"/>
              <a:t>C. delivered his presentations well</a:t>
            </a:r>
            <a:endParaRPr lang="en-US" sz="2500" dirty="0"/>
          </a:p>
          <a:p>
            <a:endParaRPr lang="en-US" sz="2500" dirty="0"/>
          </a:p>
          <a:p>
            <a:r>
              <a:rPr lang="en-US" sz="2500" dirty="0" smtClean="0"/>
              <a:t>D. his delivery was good on his presentations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4817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mean to be “parallel”?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math, parallel lines are two lines on a plane that never meet and are always the same distance apart</a:t>
            </a:r>
            <a:endParaRPr lang="en-US" dirty="0"/>
          </a:p>
        </p:txBody>
      </p:sp>
      <p:pic>
        <p:nvPicPr>
          <p:cNvPr id="4" name="Picture 3" descr="parallel-lines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281" y="2593434"/>
            <a:ext cx="5406361" cy="40547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9883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it mean to be “parallel”?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 English:</a:t>
            </a:r>
          </a:p>
          <a:p>
            <a:endParaRPr lang="en-US" sz="1000" b="1" dirty="0" smtClean="0"/>
          </a:p>
          <a:p>
            <a:r>
              <a:rPr lang="en-US" sz="3000" b="1" dirty="0"/>
              <a:t>P</a:t>
            </a:r>
            <a:r>
              <a:rPr lang="en-US" sz="3000" b="1" dirty="0" smtClean="0"/>
              <a:t>arallel structure - </a:t>
            </a:r>
            <a:r>
              <a:rPr lang="en-US" sz="3000" dirty="0" smtClean="0"/>
              <a:t>Identical grammatical structures that create a rhythm and balance to connect a flow of ideas</a:t>
            </a:r>
          </a:p>
          <a:p>
            <a:r>
              <a:rPr lang="en-US" sz="3000" dirty="0" smtClean="0"/>
              <a:t>The same pattern of words is used to show that two or more ideas have the same level of importance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380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883"/>
            <a:ext cx="8229600" cy="990600"/>
          </a:xfrm>
        </p:spPr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90" y="1641585"/>
            <a:ext cx="8429357" cy="474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1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 his 1940 speech, Winston Churchill said:</a:t>
            </a:r>
          </a:p>
          <a:p>
            <a:pPr marL="457200" lvl="2"/>
            <a:r>
              <a:rPr lang="en-US" sz="3000" dirty="0"/>
              <a:t>“I have nothing to offer but blood, toil, tears, and sweat</a:t>
            </a:r>
            <a:r>
              <a:rPr lang="en-US" sz="3000" dirty="0" smtClean="0"/>
              <a:t>”</a:t>
            </a:r>
          </a:p>
          <a:p>
            <a:pPr marL="457200" lvl="2"/>
            <a:endParaRPr lang="en-US" sz="3000" dirty="0" smtClean="0"/>
          </a:p>
          <a:p>
            <a:r>
              <a:rPr lang="en-US" sz="3000" dirty="0" smtClean="0"/>
              <a:t>Churchill did NOT say:</a:t>
            </a:r>
          </a:p>
          <a:p>
            <a:pPr lvl="1"/>
            <a:r>
              <a:rPr lang="en-US" sz="3000" dirty="0" smtClean="0"/>
              <a:t>“I have nothing to offer but bleeding, toil, tears, and sweating”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Churchill understood parallel structure</a:t>
            </a:r>
          </a:p>
        </p:txBody>
      </p:sp>
    </p:spTree>
    <p:extLst>
      <p:ext uri="{BB962C8B-B14F-4D97-AF65-F5344CB8AC3E}">
        <p14:creationId xmlns:p14="http://schemas.microsoft.com/office/powerpoint/2010/main" val="419843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332"/>
            <a:ext cx="8229600" cy="990600"/>
          </a:xfrm>
        </p:spPr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pic>
        <p:nvPicPr>
          <p:cNvPr id="4" name="Picture 3" descr="julius-caes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74" y="1603279"/>
            <a:ext cx="8373669" cy="498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1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“</a:t>
            </a:r>
            <a:r>
              <a:rPr lang="en-US" sz="3000" dirty="0" err="1" smtClean="0"/>
              <a:t>Veni</a:t>
            </a:r>
            <a:r>
              <a:rPr lang="en-US" sz="3000" dirty="0" smtClean="0"/>
              <a:t>, </a:t>
            </a:r>
            <a:r>
              <a:rPr lang="en-US" sz="3000" dirty="0" err="1" smtClean="0"/>
              <a:t>vidi</a:t>
            </a:r>
            <a:r>
              <a:rPr lang="en-US" sz="3000" dirty="0" smtClean="0"/>
              <a:t>, </a:t>
            </a:r>
            <a:r>
              <a:rPr lang="en-US" sz="3000" dirty="0" err="1" smtClean="0"/>
              <a:t>vici</a:t>
            </a:r>
            <a:r>
              <a:rPr lang="en-US" sz="3000" dirty="0" smtClean="0"/>
              <a:t>”</a:t>
            </a:r>
          </a:p>
          <a:p>
            <a:pPr marL="457200" lvl="2"/>
            <a:r>
              <a:rPr lang="en-US" sz="3000" dirty="0"/>
              <a:t>“I came, I saw, I conquered” – Julius Caesar</a:t>
            </a:r>
          </a:p>
          <a:p>
            <a:endParaRPr lang="en-US" sz="3000" dirty="0" smtClean="0"/>
          </a:p>
          <a:p>
            <a:r>
              <a:rPr lang="en-US" sz="3000" dirty="0" smtClean="0"/>
              <a:t>Julius Caesar did NOT say: </a:t>
            </a:r>
          </a:p>
          <a:p>
            <a:r>
              <a:rPr lang="en-US" sz="3000" dirty="0" smtClean="0"/>
              <a:t>“I came, I saw, I went conquering”</a:t>
            </a:r>
          </a:p>
          <a:p>
            <a:endParaRPr lang="en-US" sz="3000" dirty="0" smtClean="0"/>
          </a:p>
          <a:p>
            <a:r>
              <a:rPr lang="en-US" sz="3000" dirty="0" smtClean="0"/>
              <a:t>Julius Caesar understood parallel structure</a:t>
            </a:r>
          </a:p>
        </p:txBody>
      </p:sp>
    </p:spTree>
    <p:extLst>
      <p:ext uri="{BB962C8B-B14F-4D97-AF65-F5344CB8AC3E}">
        <p14:creationId xmlns:p14="http://schemas.microsoft.com/office/powerpoint/2010/main" val="384190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 for parallelism: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Do not mix forms</a:t>
            </a:r>
          </a:p>
          <a:p>
            <a:endParaRPr lang="en-US" dirty="0" smtClean="0"/>
          </a:p>
          <a:p>
            <a:r>
              <a:rPr lang="en-US" dirty="0" smtClean="0"/>
              <a:t>Mary likes </a:t>
            </a:r>
            <a:r>
              <a:rPr lang="en-US" u="sng" dirty="0" smtClean="0"/>
              <a:t>hiking</a:t>
            </a:r>
            <a:r>
              <a:rPr lang="en-US" dirty="0" smtClean="0"/>
              <a:t>, </a:t>
            </a:r>
            <a:r>
              <a:rPr lang="en-US" u="sng" dirty="0" smtClean="0"/>
              <a:t>swimming</a:t>
            </a:r>
            <a:r>
              <a:rPr lang="en-US" dirty="0" smtClean="0"/>
              <a:t>, and </a:t>
            </a:r>
            <a:r>
              <a:rPr lang="en-US" u="sng" dirty="0" smtClean="0"/>
              <a:t>to ride a bicycle</a:t>
            </a:r>
          </a:p>
          <a:p>
            <a:r>
              <a:rPr lang="en-US" dirty="0" smtClean="0"/>
              <a:t>Mary likes </a:t>
            </a:r>
            <a:r>
              <a:rPr lang="en-US" u="sng" dirty="0" smtClean="0"/>
              <a:t>hiking</a:t>
            </a:r>
            <a:r>
              <a:rPr lang="en-US" dirty="0" smtClean="0"/>
              <a:t>,</a:t>
            </a:r>
            <a:r>
              <a:rPr lang="en-US" u="sng" dirty="0" smtClean="0"/>
              <a:t> swimming</a:t>
            </a:r>
            <a:r>
              <a:rPr lang="en-US" dirty="0" smtClean="0"/>
              <a:t>, and </a:t>
            </a:r>
            <a:r>
              <a:rPr lang="en-US" u="sng" dirty="0" smtClean="0"/>
              <a:t>riding</a:t>
            </a:r>
            <a:r>
              <a:rPr lang="en-US" dirty="0" smtClean="0"/>
              <a:t> a bicycle</a:t>
            </a:r>
          </a:p>
          <a:p>
            <a:endParaRPr lang="en-US" dirty="0" smtClean="0"/>
          </a:p>
          <a:p>
            <a:r>
              <a:rPr lang="en-US" dirty="0" smtClean="0"/>
              <a:t>The coach told the players </a:t>
            </a:r>
            <a:r>
              <a:rPr lang="en-US" u="sng" dirty="0" smtClean="0"/>
              <a:t>that they should get a lot of sleep</a:t>
            </a:r>
            <a:r>
              <a:rPr lang="en-US" dirty="0" smtClean="0"/>
              <a:t>, </a:t>
            </a:r>
            <a:r>
              <a:rPr lang="en-US" u="sng" dirty="0" smtClean="0"/>
              <a:t>that they should not eat too much</a:t>
            </a:r>
            <a:r>
              <a:rPr lang="en-US" dirty="0" smtClean="0"/>
              <a:t>, and </a:t>
            </a:r>
            <a:r>
              <a:rPr lang="en-US" u="sng" dirty="0" smtClean="0"/>
              <a:t>to do some warm-up exercises before the game</a:t>
            </a:r>
          </a:p>
          <a:p>
            <a:r>
              <a:rPr lang="en-US" dirty="0" smtClean="0"/>
              <a:t>The coach told the players </a:t>
            </a:r>
            <a:r>
              <a:rPr lang="en-US" u="sng" dirty="0" smtClean="0"/>
              <a:t>that they should get a lot of sleep</a:t>
            </a:r>
            <a:r>
              <a:rPr lang="en-US" dirty="0" smtClean="0"/>
              <a:t>, </a:t>
            </a:r>
            <a:r>
              <a:rPr lang="en-US" u="sng" dirty="0" smtClean="0"/>
              <a:t>that they should not eat too much</a:t>
            </a:r>
            <a:r>
              <a:rPr lang="en-US" dirty="0" smtClean="0"/>
              <a:t>, and </a:t>
            </a:r>
            <a:r>
              <a:rPr lang="en-US" u="sng" dirty="0" smtClean="0"/>
              <a:t>that they should do some warm-up </a:t>
            </a:r>
            <a:r>
              <a:rPr lang="en-US" u="sng" dirty="0" smtClean="0"/>
              <a:t>exercises </a:t>
            </a:r>
            <a:r>
              <a:rPr lang="en-US" u="sng" dirty="0" smtClean="0"/>
              <a:t>before the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7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ysClr val="window" lastClr="FFFFFF"/>
      </a:lt1>
      <a:dk2>
        <a:srgbClr val="CC892A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845</Words>
  <Application>Microsoft Macintosh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Bellringer:</vt:lpstr>
      <vt:lpstr>Parallelism</vt:lpstr>
      <vt:lpstr>What does it mean to be “parallel”?</vt:lpstr>
      <vt:lpstr>What does it mean to be “parallel”?</vt:lpstr>
      <vt:lpstr>Parallelism</vt:lpstr>
      <vt:lpstr>Parallelism</vt:lpstr>
      <vt:lpstr>Parallelism</vt:lpstr>
      <vt:lpstr>Parallelism</vt:lpstr>
      <vt:lpstr>Basic rule for parallelism:</vt:lpstr>
      <vt:lpstr>Parallelism</vt:lpstr>
      <vt:lpstr>Question 1:</vt:lpstr>
      <vt:lpstr>Question 2:</vt:lpstr>
      <vt:lpstr>Question 3:</vt:lpstr>
      <vt:lpstr>Question 4:</vt:lpstr>
      <vt:lpstr>Question 5:</vt:lpstr>
      <vt:lpstr>Question 6:</vt:lpstr>
      <vt:lpstr>Question 7:</vt:lpstr>
      <vt:lpstr>Question 8:</vt:lpstr>
      <vt:lpstr>Question 9:</vt:lpstr>
      <vt:lpstr>Question 10: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</dc:title>
  <dc:creator>Jackie Hicken</dc:creator>
  <cp:lastModifiedBy>Jackie Hicken</cp:lastModifiedBy>
  <cp:revision>4</cp:revision>
  <dcterms:created xsi:type="dcterms:W3CDTF">2015-12-22T15:42:38Z</dcterms:created>
  <dcterms:modified xsi:type="dcterms:W3CDTF">2016-01-04T18:11:38Z</dcterms:modified>
</cp:coreProperties>
</file>