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7" r:id="rId2"/>
    <p:sldId id="264" r:id="rId3"/>
    <p:sldId id="268" r:id="rId4"/>
    <p:sldId id="269" r:id="rId5"/>
    <p:sldId id="270" r:id="rId6"/>
    <p:sldId id="271" r:id="rId7"/>
    <p:sldId id="273" r:id="rId8"/>
    <p:sldId id="274" r:id="rId9"/>
    <p:sldId id="275" r:id="rId10"/>
    <p:sldId id="276" r:id="rId11"/>
    <p:sldId id="277" r:id="rId12"/>
    <p:sldId id="278" r:id="rId13"/>
    <p:sldId id="281" r:id="rId14"/>
    <p:sldId id="282" r:id="rId15"/>
    <p:sldId id="283" r:id="rId16"/>
    <p:sldId id="284" r:id="rId17"/>
    <p:sldId id="285" r:id="rId18"/>
    <p:sldId id="286" r:id="rId19"/>
    <p:sldId id="288" r:id="rId20"/>
    <p:sldId id="287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816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F6C5C-1BE2-1049-AD7C-3BE6A17C2BF0}" type="datetimeFigureOut">
              <a:rPr lang="en-US" smtClean="0"/>
              <a:t>5/8/16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4569A-7DC2-E74D-852A-7A4D460BD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5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Nemo</a:t>
            </a:r>
            <a:endParaRPr lang="en-US" baseline="0" dirty="0" smtClean="0"/>
          </a:p>
          <a:p>
            <a:r>
              <a:rPr lang="en-US" baseline="0" dirty="0" smtClean="0"/>
              <a:t>Finding </a:t>
            </a:r>
            <a:r>
              <a:rPr lang="en-US" baseline="0" dirty="0" err="1" smtClean="0"/>
              <a:t>Nemo</a:t>
            </a:r>
            <a:endParaRPr lang="en-US" baseline="0" dirty="0" smtClean="0"/>
          </a:p>
          <a:p>
            <a:r>
              <a:rPr lang="en-US" baseline="0" dirty="0" smtClean="0"/>
              <a:t>Emperor’s New Groove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4569A-7DC2-E74D-852A-7A4D460BD8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31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Oedipus</a:t>
            </a:r>
          </a:p>
          <a:p>
            <a:r>
              <a:rPr lang="en-US" dirty="0" err="1" smtClean="0"/>
              <a:t>Simba</a:t>
            </a:r>
            <a:r>
              <a:rPr lang="en-US" dirty="0" smtClean="0"/>
              <a:t> &amp; Scar</a:t>
            </a:r>
          </a:p>
          <a:p>
            <a:r>
              <a:rPr lang="en-US" dirty="0" smtClean="0"/>
              <a:t>Chillingworth and Dimmesdale</a:t>
            </a:r>
          </a:p>
          <a:p>
            <a:r>
              <a:rPr lang="en-US" dirty="0" smtClean="0"/>
              <a:t>Beauty and the Beast on 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4569A-7DC2-E74D-852A-7A4D460BD8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55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Pun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4569A-7DC2-E74D-852A-7A4D460BD8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03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4569A-7DC2-E74D-852A-7A4D460BD8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9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678D-82B2-2C40-AC73-DC34796C40D3}" type="datetimeFigureOut">
              <a:rPr lang="en-US" smtClean="0"/>
              <a:t>5/8/16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7015D-1286-3942-AA94-0FCA59A6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48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678D-82B2-2C40-AC73-DC34796C40D3}" type="datetimeFigureOut">
              <a:rPr lang="en-US" smtClean="0"/>
              <a:t>5/8/16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7015D-1286-3942-AA94-0FCA59A6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1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678D-82B2-2C40-AC73-DC34796C40D3}" type="datetimeFigureOut">
              <a:rPr lang="en-US" smtClean="0"/>
              <a:t>5/8/16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7015D-1286-3942-AA94-0FCA59A6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678D-82B2-2C40-AC73-DC34796C40D3}" type="datetimeFigureOut">
              <a:rPr lang="en-US" smtClean="0"/>
              <a:t>5/8/16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7015D-1286-3942-AA94-0FCA59A6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7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678D-82B2-2C40-AC73-DC34796C40D3}" type="datetimeFigureOut">
              <a:rPr lang="en-US" smtClean="0"/>
              <a:t>5/8/16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7015D-1286-3942-AA94-0FCA59A6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9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678D-82B2-2C40-AC73-DC34796C40D3}" type="datetimeFigureOut">
              <a:rPr lang="en-US" smtClean="0"/>
              <a:t>5/8/16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7015D-1286-3942-AA94-0FCA59A6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3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678D-82B2-2C40-AC73-DC34796C40D3}" type="datetimeFigureOut">
              <a:rPr lang="en-US" smtClean="0"/>
              <a:t>5/8/16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7015D-1286-3942-AA94-0FCA59A6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7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678D-82B2-2C40-AC73-DC34796C40D3}" type="datetimeFigureOut">
              <a:rPr lang="en-US" smtClean="0"/>
              <a:t>5/8/16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7015D-1286-3942-AA94-0FCA59A6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9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678D-82B2-2C40-AC73-DC34796C40D3}" type="datetimeFigureOut">
              <a:rPr lang="en-US" smtClean="0"/>
              <a:t>5/8/16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7015D-1286-3942-AA94-0FCA59A6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7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678D-82B2-2C40-AC73-DC34796C40D3}" type="datetimeFigureOut">
              <a:rPr lang="en-US" smtClean="0"/>
              <a:t>5/8/16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7015D-1286-3942-AA94-0FCA59A6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38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678D-82B2-2C40-AC73-DC34796C40D3}" type="datetimeFigureOut">
              <a:rPr lang="en-US" smtClean="0"/>
              <a:t>5/8/16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7015D-1286-3942-AA94-0FCA59A6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0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1678D-82B2-2C40-AC73-DC34796C40D3}" type="datetimeFigureOut">
              <a:rPr lang="en-US" smtClean="0"/>
              <a:t>5/8/16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7015D-1286-3942-AA94-0FCA59A6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76" y="274638"/>
            <a:ext cx="7409624" cy="1143000"/>
          </a:xfrm>
        </p:spPr>
        <p:txBody>
          <a:bodyPr/>
          <a:lstStyle/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595" y="1600200"/>
            <a:ext cx="7504405" cy="4959214"/>
          </a:xfrm>
        </p:spPr>
        <p:txBody>
          <a:bodyPr>
            <a:normAutofit/>
          </a:bodyPr>
          <a:lstStyle/>
          <a:p>
            <a:r>
              <a:rPr lang="en-US" sz="4500" dirty="0" smtClean="0"/>
              <a:t>Imagery: </a:t>
            </a:r>
          </a:p>
          <a:p>
            <a:pPr lvl="1"/>
            <a:r>
              <a:rPr lang="en-US" sz="4000" dirty="0" smtClean="0"/>
              <a:t> Visually descriptive or figurative language, especially in a literary work</a:t>
            </a:r>
          </a:p>
          <a:p>
            <a:pPr lvl="2"/>
            <a:r>
              <a:rPr lang="en-US" sz="3600" dirty="0" smtClean="0"/>
              <a:t>Language that activates the         5 senses </a:t>
            </a:r>
            <a:endParaRPr lang="en-US" sz="3600" dirty="0"/>
          </a:p>
        </p:txBody>
      </p:sp>
      <p:pic>
        <p:nvPicPr>
          <p:cNvPr id="4" name="Picture 3" descr="Why-do-Tigers-Have-Strip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51" y="0"/>
            <a:ext cx="1099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2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94531" cy="1143000"/>
          </a:xfrm>
        </p:spPr>
        <p:txBody>
          <a:bodyPr/>
          <a:lstStyle/>
          <a:p>
            <a:r>
              <a:rPr lang="en-US" dirty="0" smtClean="0"/>
              <a:t>Figurative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94531" cy="4986654"/>
          </a:xfrm>
        </p:spPr>
        <p:txBody>
          <a:bodyPr>
            <a:normAutofit/>
          </a:bodyPr>
          <a:lstStyle/>
          <a:p>
            <a:r>
              <a:rPr lang="en-US" sz="4500" b="1" dirty="0" smtClean="0"/>
              <a:t>Situational irony </a:t>
            </a:r>
            <a:r>
              <a:rPr lang="en-US" sz="4500" dirty="0" smtClean="0"/>
              <a:t>– The difference between what is expected to happen and what actually happens</a:t>
            </a:r>
          </a:p>
        </p:txBody>
      </p:sp>
      <p:pic>
        <p:nvPicPr>
          <p:cNvPr id="6" name="Picture 5" descr="Why-do-Tigers-Have-Strip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51" y="0"/>
            <a:ext cx="1099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01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94531" cy="1143000"/>
          </a:xfrm>
        </p:spPr>
        <p:txBody>
          <a:bodyPr/>
          <a:lstStyle/>
          <a:p>
            <a:r>
              <a:rPr lang="en-US" dirty="0" smtClean="0"/>
              <a:t>Figurative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94531" cy="4986654"/>
          </a:xfrm>
        </p:spPr>
        <p:txBody>
          <a:bodyPr>
            <a:normAutofit/>
          </a:bodyPr>
          <a:lstStyle/>
          <a:p>
            <a:r>
              <a:rPr lang="en-US" sz="4500" b="1" dirty="0" smtClean="0"/>
              <a:t>Dramatic irony </a:t>
            </a:r>
            <a:r>
              <a:rPr lang="en-US" sz="4500" dirty="0" smtClean="0"/>
              <a:t>– When the audience is aware of what is happening and the character is not</a:t>
            </a:r>
            <a:endParaRPr lang="en-US" sz="4500" dirty="0"/>
          </a:p>
        </p:txBody>
      </p:sp>
      <p:pic>
        <p:nvPicPr>
          <p:cNvPr id="6" name="Picture 5" descr="Why-do-Tigers-Have-Strip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51" y="0"/>
            <a:ext cx="1099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16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94531" cy="1143000"/>
          </a:xfrm>
        </p:spPr>
        <p:txBody>
          <a:bodyPr/>
          <a:lstStyle/>
          <a:p>
            <a:r>
              <a:rPr lang="en-US" dirty="0" smtClean="0"/>
              <a:t>Figurative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94531" cy="4986654"/>
          </a:xfrm>
        </p:spPr>
        <p:txBody>
          <a:bodyPr>
            <a:normAutofit/>
          </a:bodyPr>
          <a:lstStyle/>
          <a:p>
            <a:r>
              <a:rPr lang="en-US" sz="4500" b="1" dirty="0" smtClean="0"/>
              <a:t>Pun</a:t>
            </a:r>
            <a:r>
              <a:rPr lang="en-US" sz="4500" dirty="0" smtClean="0"/>
              <a:t> – A humorous way of using a word or phrase so that more than one meaning is suggested</a:t>
            </a:r>
          </a:p>
          <a:p>
            <a:pPr lvl="2"/>
            <a:r>
              <a:rPr lang="en-US" sz="3700" dirty="0"/>
              <a:t> </a:t>
            </a:r>
            <a:r>
              <a:rPr lang="en-US" sz="3700" dirty="0" smtClean="0"/>
              <a:t>Time flies like an arrow. Fruit flies like a banana.</a:t>
            </a:r>
            <a:endParaRPr lang="en-US" sz="3700" dirty="0"/>
          </a:p>
        </p:txBody>
      </p:sp>
      <p:pic>
        <p:nvPicPr>
          <p:cNvPr id="6" name="Picture 5" descr="Why-do-Tigers-Have-Strip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51" y="0"/>
            <a:ext cx="1099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96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zY0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7" y="939800"/>
            <a:ext cx="906920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92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30Hp6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5588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97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513a2820dc1823ceaedc542d65782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" y="1498600"/>
            <a:ext cx="9184015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5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883920"/>
            <a:ext cx="7429500" cy="55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6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lebrity-name-puns-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584200"/>
            <a:ext cx="5066275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7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qkvlkczbe63xz93ds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768350"/>
            <a:ext cx="7467600" cy="591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3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hanced-buzz-10540-1383145412-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4096"/>
            <a:ext cx="6375400" cy="61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94531" cy="1143000"/>
          </a:xfrm>
        </p:spPr>
        <p:txBody>
          <a:bodyPr/>
          <a:lstStyle/>
          <a:p>
            <a:r>
              <a:rPr lang="en-US" dirty="0" smtClean="0"/>
              <a:t>Figurative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94531" cy="4986654"/>
          </a:xfrm>
        </p:spPr>
        <p:txBody>
          <a:bodyPr>
            <a:normAutofit/>
          </a:bodyPr>
          <a:lstStyle/>
          <a:p>
            <a:r>
              <a:rPr lang="en-US" sz="4000" b="1" dirty="0"/>
              <a:t>Figurative language: </a:t>
            </a:r>
          </a:p>
          <a:p>
            <a:pPr lvl="1"/>
            <a:r>
              <a:rPr lang="en-US" sz="3500" dirty="0" smtClean="0"/>
              <a:t> Using </a:t>
            </a:r>
            <a:r>
              <a:rPr lang="en-US" sz="3500" dirty="0"/>
              <a:t>language in a way that is different from its normal, everyday meaning</a:t>
            </a:r>
          </a:p>
          <a:p>
            <a:pPr lvl="2"/>
            <a:r>
              <a:rPr lang="en-US" sz="3200" dirty="0"/>
              <a:t>Metaphors, Similes, Analogies, Symbolism, Hyperbole, Personification, Idioms, Onomatopoeia, Alliteration, etc.</a:t>
            </a:r>
          </a:p>
        </p:txBody>
      </p:sp>
      <p:pic>
        <p:nvPicPr>
          <p:cNvPr id="6" name="Picture 5" descr="Why-do-Tigers-Have-Strip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51" y="0"/>
            <a:ext cx="1099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78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kLRhE9IYAEfKA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1" y="457200"/>
            <a:ext cx="4714814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94531" cy="1143000"/>
          </a:xfrm>
        </p:spPr>
        <p:txBody>
          <a:bodyPr/>
          <a:lstStyle/>
          <a:p>
            <a:r>
              <a:rPr lang="en-US" dirty="0" smtClean="0"/>
              <a:t>Figurative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94531" cy="2311400"/>
          </a:xfrm>
        </p:spPr>
        <p:txBody>
          <a:bodyPr>
            <a:normAutofit/>
          </a:bodyPr>
          <a:lstStyle/>
          <a:p>
            <a:r>
              <a:rPr lang="en-US" sz="4500" b="1" dirty="0" smtClean="0"/>
              <a:t>Oxymoron</a:t>
            </a:r>
            <a:r>
              <a:rPr lang="en-US" sz="4500" dirty="0" smtClean="0"/>
              <a:t> – A combination of words that have opposite or very different meanings</a:t>
            </a:r>
          </a:p>
        </p:txBody>
      </p:sp>
      <p:pic>
        <p:nvPicPr>
          <p:cNvPr id="6" name="Picture 5" descr="Why-do-Tigers-Have-Strip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51" y="0"/>
            <a:ext cx="109964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1200" y="3962400"/>
            <a:ext cx="7294531" cy="270843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3400" dirty="0" smtClean="0"/>
              <a:t>Open secret</a:t>
            </a:r>
          </a:p>
          <a:p>
            <a:r>
              <a:rPr lang="en-US" sz="3400" dirty="0" smtClean="0"/>
              <a:t>Liquid Gas</a:t>
            </a:r>
          </a:p>
          <a:p>
            <a:r>
              <a:rPr lang="en-US" sz="3400" dirty="0" smtClean="0"/>
              <a:t>Pretty ugly</a:t>
            </a:r>
          </a:p>
          <a:p>
            <a:r>
              <a:rPr lang="en-US" sz="3400" dirty="0" smtClean="0"/>
              <a:t>Minor crisis</a:t>
            </a:r>
          </a:p>
          <a:p>
            <a:r>
              <a:rPr lang="en-US" sz="3400" dirty="0" smtClean="0"/>
              <a:t>Old news</a:t>
            </a:r>
          </a:p>
          <a:p>
            <a:r>
              <a:rPr lang="en-US" sz="3400" dirty="0" smtClean="0"/>
              <a:t>Crash landing</a:t>
            </a:r>
          </a:p>
          <a:p>
            <a:r>
              <a:rPr lang="en-US" sz="3400" dirty="0" smtClean="0"/>
              <a:t>Jumbo shrimp</a:t>
            </a:r>
          </a:p>
          <a:p>
            <a:r>
              <a:rPr lang="en-US" sz="3400" dirty="0" smtClean="0"/>
              <a:t>Bittersweet</a:t>
            </a:r>
          </a:p>
          <a:p>
            <a:r>
              <a:rPr lang="en-US" sz="3400" dirty="0" smtClean="0"/>
              <a:t>Civil war</a:t>
            </a:r>
          </a:p>
          <a:p>
            <a:r>
              <a:rPr lang="en-US" sz="3400" dirty="0" smtClean="0"/>
              <a:t>Seriously funny</a:t>
            </a:r>
          </a:p>
        </p:txBody>
      </p:sp>
    </p:spTree>
    <p:extLst>
      <p:ext uri="{BB962C8B-B14F-4D97-AF65-F5344CB8AC3E}">
        <p14:creationId xmlns:p14="http://schemas.microsoft.com/office/powerpoint/2010/main" val="3569341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94531" cy="1143000"/>
          </a:xfrm>
        </p:spPr>
        <p:txBody>
          <a:bodyPr/>
          <a:lstStyle/>
          <a:p>
            <a:r>
              <a:rPr lang="en-US" dirty="0" smtClean="0"/>
              <a:t>Figurative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7751731" cy="4986654"/>
          </a:xfrm>
        </p:spPr>
        <p:txBody>
          <a:bodyPr>
            <a:normAutofit/>
          </a:bodyPr>
          <a:lstStyle/>
          <a:p>
            <a:r>
              <a:rPr lang="en-US" sz="4500" b="1" dirty="0" smtClean="0"/>
              <a:t>Alliteration</a:t>
            </a:r>
            <a:r>
              <a:rPr lang="en-US" sz="4500" dirty="0" smtClean="0"/>
              <a:t> – The use of words that begin with the same sound near one another</a:t>
            </a:r>
          </a:p>
          <a:p>
            <a:pPr lvl="2"/>
            <a:r>
              <a:rPr lang="en-US" sz="3700" dirty="0" smtClean="0"/>
              <a:t> Bury the body in the backyard</a:t>
            </a:r>
          </a:p>
          <a:p>
            <a:pPr lvl="2"/>
            <a:r>
              <a:rPr lang="en-US" sz="3700" dirty="0" smtClean="0"/>
              <a:t> Best bring a bucket before Betty </a:t>
            </a:r>
            <a:r>
              <a:rPr lang="en-US" sz="3700" dirty="0" err="1" smtClean="0"/>
              <a:t>Bumbrake</a:t>
            </a:r>
            <a:r>
              <a:rPr lang="en-US" sz="3700" dirty="0" smtClean="0"/>
              <a:t> blows her </a:t>
            </a:r>
            <a:r>
              <a:rPr lang="en-US" sz="3700" dirty="0" err="1" smtClean="0"/>
              <a:t>bloomin</a:t>
            </a:r>
            <a:r>
              <a:rPr lang="en-US" sz="3700" dirty="0" smtClean="0"/>
              <a:t>’ breakfast!</a:t>
            </a:r>
            <a:endParaRPr lang="en-US" sz="3700" dirty="0"/>
          </a:p>
        </p:txBody>
      </p:sp>
      <p:pic>
        <p:nvPicPr>
          <p:cNvPr id="6" name="Picture 5" descr="Why-do-Tigers-Have-Strip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51" y="0"/>
            <a:ext cx="1099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94531" cy="1143000"/>
          </a:xfrm>
        </p:spPr>
        <p:txBody>
          <a:bodyPr/>
          <a:lstStyle/>
          <a:p>
            <a:r>
              <a:rPr lang="en-US" dirty="0" smtClean="0"/>
              <a:t>Figurative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94531" cy="4986654"/>
          </a:xfrm>
        </p:spPr>
        <p:txBody>
          <a:bodyPr>
            <a:normAutofit/>
          </a:bodyPr>
          <a:lstStyle/>
          <a:p>
            <a:r>
              <a:rPr lang="en-US" sz="4500" b="1" dirty="0" smtClean="0"/>
              <a:t>Simile</a:t>
            </a:r>
            <a:r>
              <a:rPr lang="en-US" sz="4500" dirty="0" smtClean="0"/>
              <a:t> – </a:t>
            </a:r>
          </a:p>
          <a:p>
            <a:pPr marL="0" indent="0">
              <a:buNone/>
            </a:pPr>
            <a:r>
              <a:rPr lang="en-US" sz="4500" dirty="0" smtClean="0"/>
              <a:t>A comparison between two items that uses the words </a:t>
            </a:r>
            <a:r>
              <a:rPr lang="en-US" sz="4500" i="1" dirty="0" smtClean="0"/>
              <a:t>like</a:t>
            </a:r>
            <a:r>
              <a:rPr lang="en-US" sz="4500" dirty="0" smtClean="0"/>
              <a:t> or </a:t>
            </a:r>
            <a:r>
              <a:rPr lang="en-US" sz="4500" i="1" dirty="0" smtClean="0"/>
              <a:t>as</a:t>
            </a:r>
          </a:p>
          <a:p>
            <a:pPr lvl="2"/>
            <a:r>
              <a:rPr lang="en-US" sz="4000" dirty="0" smtClean="0"/>
              <a:t> The sea roared like a tiger</a:t>
            </a:r>
            <a:endParaRPr lang="en-US" sz="4000" dirty="0"/>
          </a:p>
        </p:txBody>
      </p:sp>
      <p:pic>
        <p:nvPicPr>
          <p:cNvPr id="6" name="Picture 5" descr="Why-do-Tigers-Have-Strip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51" y="0"/>
            <a:ext cx="1099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3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94531" cy="1143000"/>
          </a:xfrm>
        </p:spPr>
        <p:txBody>
          <a:bodyPr/>
          <a:lstStyle/>
          <a:p>
            <a:r>
              <a:rPr lang="en-US" dirty="0" smtClean="0"/>
              <a:t>Figurative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94531" cy="4986654"/>
          </a:xfrm>
        </p:spPr>
        <p:txBody>
          <a:bodyPr>
            <a:normAutofit/>
          </a:bodyPr>
          <a:lstStyle/>
          <a:p>
            <a:r>
              <a:rPr lang="en-US" sz="4500" b="1" dirty="0" smtClean="0"/>
              <a:t>Metaphor</a:t>
            </a:r>
            <a:r>
              <a:rPr lang="en-US" sz="4500" dirty="0" smtClean="0"/>
              <a:t> – </a:t>
            </a:r>
          </a:p>
          <a:p>
            <a:r>
              <a:rPr lang="en-US" sz="4500" dirty="0" smtClean="0"/>
              <a:t>A comparison between two or more items</a:t>
            </a:r>
          </a:p>
          <a:p>
            <a:pPr lvl="2"/>
            <a:r>
              <a:rPr lang="en-US" sz="4000" dirty="0" smtClean="0"/>
              <a:t>The sky was a distant black curtain of falling rain</a:t>
            </a:r>
            <a:endParaRPr lang="en-US" sz="4000" dirty="0"/>
          </a:p>
        </p:txBody>
      </p:sp>
      <p:pic>
        <p:nvPicPr>
          <p:cNvPr id="6" name="Picture 5" descr="Why-do-Tigers-Have-Strip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51" y="0"/>
            <a:ext cx="1099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94531" cy="1143000"/>
          </a:xfrm>
        </p:spPr>
        <p:txBody>
          <a:bodyPr/>
          <a:lstStyle/>
          <a:p>
            <a:r>
              <a:rPr lang="en-US" dirty="0" smtClean="0"/>
              <a:t>Figurative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94531" cy="1575365"/>
          </a:xfrm>
        </p:spPr>
        <p:txBody>
          <a:bodyPr>
            <a:normAutofit/>
          </a:bodyPr>
          <a:lstStyle/>
          <a:p>
            <a:r>
              <a:rPr lang="en-US" sz="4500" b="1" dirty="0" smtClean="0"/>
              <a:t>Onomatopoeia</a:t>
            </a:r>
            <a:r>
              <a:rPr lang="en-US" sz="4500" dirty="0" smtClean="0"/>
              <a:t> – Words that imitate natural sounds</a:t>
            </a:r>
          </a:p>
        </p:txBody>
      </p:sp>
      <p:pic>
        <p:nvPicPr>
          <p:cNvPr id="6" name="Picture 5" descr="Why-do-Tigers-Have-Strip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51" y="0"/>
            <a:ext cx="109964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79400" y="3363204"/>
            <a:ext cx="8501551" cy="7755969"/>
          </a:xfrm>
          <a:prstGeom prst="rect">
            <a:avLst/>
          </a:prstGeom>
          <a:noFill/>
        </p:spPr>
        <p:txBody>
          <a:bodyPr wrap="square" numCol="3" spcCol="0" rtlCol="0">
            <a:spAutoFit/>
          </a:bodyPr>
          <a:lstStyle/>
          <a:p>
            <a:pPr lvl="2"/>
            <a:r>
              <a:rPr lang="en-US" sz="4000" dirty="0"/>
              <a:t>Baa</a:t>
            </a:r>
          </a:p>
          <a:p>
            <a:pPr lvl="2"/>
            <a:r>
              <a:rPr lang="en-US" sz="4000" dirty="0"/>
              <a:t>Bark</a:t>
            </a:r>
          </a:p>
          <a:p>
            <a:pPr lvl="2"/>
            <a:r>
              <a:rPr lang="en-US" sz="4000" dirty="0"/>
              <a:t>Buzz</a:t>
            </a:r>
          </a:p>
          <a:p>
            <a:pPr lvl="2"/>
            <a:r>
              <a:rPr lang="en-US" sz="4000" dirty="0"/>
              <a:t>Clap</a:t>
            </a:r>
          </a:p>
          <a:p>
            <a:pPr lvl="2"/>
            <a:r>
              <a:rPr lang="en-US" sz="4000" dirty="0" smtClean="0"/>
              <a:t>Cough</a:t>
            </a:r>
          </a:p>
          <a:p>
            <a:pPr lvl="2"/>
            <a:endParaRPr lang="en-US" sz="4000" dirty="0"/>
          </a:p>
          <a:p>
            <a:pPr lvl="2"/>
            <a:endParaRPr lang="en-US" sz="4000" dirty="0" smtClean="0"/>
          </a:p>
          <a:p>
            <a:pPr lvl="2"/>
            <a:endParaRPr lang="en-US" sz="4000" dirty="0"/>
          </a:p>
          <a:p>
            <a:pPr lvl="2"/>
            <a:endParaRPr lang="en-US" sz="4000" dirty="0" smtClean="0"/>
          </a:p>
          <a:p>
            <a:pPr lvl="2"/>
            <a:endParaRPr lang="en-US" sz="4000" dirty="0"/>
          </a:p>
          <a:p>
            <a:pPr lvl="2"/>
            <a:endParaRPr lang="en-US" sz="4000" dirty="0" smtClean="0"/>
          </a:p>
          <a:p>
            <a:pPr lvl="2"/>
            <a:endParaRPr lang="en-US" sz="4000" dirty="0"/>
          </a:p>
          <a:p>
            <a:pPr lvl="2"/>
            <a:r>
              <a:rPr lang="en-US" sz="4000" dirty="0" err="1" smtClean="0"/>
              <a:t>Achoo</a:t>
            </a:r>
            <a:endParaRPr lang="en-US" sz="4000" dirty="0"/>
          </a:p>
          <a:p>
            <a:pPr lvl="2"/>
            <a:r>
              <a:rPr lang="en-US" sz="4000" dirty="0"/>
              <a:t>Click</a:t>
            </a:r>
          </a:p>
          <a:p>
            <a:pPr lvl="2"/>
            <a:r>
              <a:rPr lang="en-US" sz="4000" dirty="0"/>
              <a:t>Gargle</a:t>
            </a:r>
          </a:p>
          <a:p>
            <a:pPr lvl="2"/>
            <a:r>
              <a:rPr lang="en-US" sz="4000" dirty="0"/>
              <a:t>Hiss</a:t>
            </a:r>
          </a:p>
          <a:p>
            <a:pPr lvl="2"/>
            <a:r>
              <a:rPr lang="en-US" sz="4000" dirty="0"/>
              <a:t>Murmur</a:t>
            </a:r>
          </a:p>
          <a:p>
            <a:pPr lvl="2"/>
            <a:endParaRPr lang="en-US" sz="4000" dirty="0" smtClean="0"/>
          </a:p>
          <a:p>
            <a:pPr lvl="2"/>
            <a:endParaRPr lang="en-US" sz="4000" dirty="0"/>
          </a:p>
          <a:p>
            <a:pPr lvl="2"/>
            <a:endParaRPr lang="en-US" sz="4000" dirty="0" smtClean="0"/>
          </a:p>
          <a:p>
            <a:pPr lvl="2"/>
            <a:endParaRPr lang="en-US" sz="4000" dirty="0"/>
          </a:p>
          <a:p>
            <a:pPr lvl="2"/>
            <a:endParaRPr lang="en-US" sz="4000" dirty="0" smtClean="0"/>
          </a:p>
          <a:p>
            <a:pPr lvl="2"/>
            <a:endParaRPr lang="en-US" sz="4000" dirty="0"/>
          </a:p>
          <a:p>
            <a:pPr lvl="2"/>
            <a:r>
              <a:rPr lang="en-US" sz="4000" dirty="0" smtClean="0"/>
              <a:t>Rattle</a:t>
            </a:r>
            <a:endParaRPr lang="en-US" sz="4000" dirty="0"/>
          </a:p>
          <a:p>
            <a:pPr lvl="2"/>
            <a:r>
              <a:rPr lang="en-US" sz="4000" dirty="0"/>
              <a:t>Sizzle</a:t>
            </a:r>
          </a:p>
          <a:p>
            <a:pPr lvl="2"/>
            <a:r>
              <a:rPr lang="en-US" sz="4000" dirty="0" smtClean="0"/>
              <a:t>Zip</a:t>
            </a:r>
          </a:p>
          <a:p>
            <a:pPr lvl="2"/>
            <a:r>
              <a:rPr lang="en-US" sz="4000" dirty="0" smtClean="0"/>
              <a:t>Moo</a:t>
            </a:r>
          </a:p>
          <a:p>
            <a:pPr lvl="2"/>
            <a:r>
              <a:rPr lang="en-US" sz="4000" dirty="0" smtClean="0"/>
              <a:t>Swish</a:t>
            </a:r>
          </a:p>
          <a:p>
            <a:pPr lvl="2"/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2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94531" cy="1143000"/>
          </a:xfrm>
        </p:spPr>
        <p:txBody>
          <a:bodyPr/>
          <a:lstStyle/>
          <a:p>
            <a:r>
              <a:rPr lang="en-US" dirty="0" smtClean="0"/>
              <a:t>Figurative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94531" cy="4986654"/>
          </a:xfrm>
        </p:spPr>
        <p:txBody>
          <a:bodyPr>
            <a:normAutofit/>
          </a:bodyPr>
          <a:lstStyle/>
          <a:p>
            <a:r>
              <a:rPr lang="en-US" sz="4500" b="1" dirty="0" smtClean="0"/>
              <a:t>Hyperbole</a:t>
            </a:r>
            <a:r>
              <a:rPr lang="en-US" sz="4500" dirty="0" smtClean="0"/>
              <a:t> – </a:t>
            </a:r>
          </a:p>
          <a:p>
            <a:r>
              <a:rPr lang="en-US" sz="4500" dirty="0" smtClean="0"/>
              <a:t>Exaggerated statements or claims</a:t>
            </a:r>
          </a:p>
          <a:p>
            <a:pPr lvl="2"/>
            <a:r>
              <a:rPr lang="en-US" sz="4000" dirty="0" smtClean="0"/>
              <a:t> Ice cream heaped as high as the Himalayas</a:t>
            </a:r>
            <a:endParaRPr lang="en-US" sz="4000" dirty="0"/>
          </a:p>
        </p:txBody>
      </p:sp>
      <p:pic>
        <p:nvPicPr>
          <p:cNvPr id="6" name="Picture 5" descr="Why-do-Tigers-Have-Strip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51" y="0"/>
            <a:ext cx="1099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01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94531" cy="1143000"/>
          </a:xfrm>
        </p:spPr>
        <p:txBody>
          <a:bodyPr/>
          <a:lstStyle/>
          <a:p>
            <a:r>
              <a:rPr lang="en-US" dirty="0" smtClean="0"/>
              <a:t>Figurative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94531" cy="4986654"/>
          </a:xfrm>
        </p:spPr>
        <p:txBody>
          <a:bodyPr>
            <a:normAutofit/>
          </a:bodyPr>
          <a:lstStyle/>
          <a:p>
            <a:r>
              <a:rPr lang="en-US" sz="4500" b="1" dirty="0" smtClean="0"/>
              <a:t>Symbol</a:t>
            </a:r>
            <a:r>
              <a:rPr lang="en-US" sz="4500" dirty="0" smtClean="0"/>
              <a:t> – </a:t>
            </a:r>
          </a:p>
          <a:p>
            <a:r>
              <a:rPr lang="en-US" sz="4500" dirty="0" smtClean="0"/>
              <a:t>Something used to represent qualities or ideas</a:t>
            </a:r>
            <a:endParaRPr lang="en-US" sz="4500" dirty="0"/>
          </a:p>
        </p:txBody>
      </p:sp>
      <p:pic>
        <p:nvPicPr>
          <p:cNvPr id="6" name="Picture 5" descr="Why-do-Tigers-Have-Strip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51" y="0"/>
            <a:ext cx="1099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4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94531" cy="1143000"/>
          </a:xfrm>
        </p:spPr>
        <p:txBody>
          <a:bodyPr/>
          <a:lstStyle/>
          <a:p>
            <a:r>
              <a:rPr lang="en-US" dirty="0" smtClean="0"/>
              <a:t>Figurative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587151" cy="4986654"/>
          </a:xfrm>
        </p:spPr>
        <p:txBody>
          <a:bodyPr>
            <a:normAutofit/>
          </a:bodyPr>
          <a:lstStyle/>
          <a:p>
            <a:r>
              <a:rPr lang="en-US" sz="4500" b="1" dirty="0" smtClean="0"/>
              <a:t>Irony</a:t>
            </a:r>
            <a:r>
              <a:rPr lang="en-US" sz="4500" dirty="0" smtClean="0"/>
              <a:t> – An expression of one’s meaning by using language that normally signifies the opposite, typically for humorous or emphatic effect</a:t>
            </a:r>
            <a:endParaRPr lang="en-US" sz="4500" dirty="0"/>
          </a:p>
        </p:txBody>
      </p:sp>
      <p:pic>
        <p:nvPicPr>
          <p:cNvPr id="6" name="Picture 5" descr="Why-do-Tigers-Have-Strip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51" y="0"/>
            <a:ext cx="1099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3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94531" cy="1143000"/>
          </a:xfrm>
        </p:spPr>
        <p:txBody>
          <a:bodyPr/>
          <a:lstStyle/>
          <a:p>
            <a:r>
              <a:rPr lang="en-US" dirty="0" smtClean="0"/>
              <a:t>Figurative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94531" cy="4986654"/>
          </a:xfrm>
        </p:spPr>
        <p:txBody>
          <a:bodyPr>
            <a:normAutofit/>
          </a:bodyPr>
          <a:lstStyle/>
          <a:p>
            <a:r>
              <a:rPr lang="en-US" sz="4500" b="1" dirty="0" smtClean="0"/>
              <a:t>Verbal irony </a:t>
            </a:r>
            <a:r>
              <a:rPr lang="en-US" sz="4500" dirty="0" smtClean="0"/>
              <a:t>– The use of words to mean something different than what they appear to mean</a:t>
            </a:r>
          </a:p>
          <a:p>
            <a:pPr lvl="2"/>
            <a:r>
              <a:rPr lang="en-US" sz="3700" dirty="0" smtClean="0"/>
              <a:t> “Oh boy, lucky me”</a:t>
            </a:r>
          </a:p>
          <a:p>
            <a:pPr lvl="2"/>
            <a:r>
              <a:rPr lang="en-US" sz="3700" dirty="0" smtClean="0"/>
              <a:t> “I love tests”</a:t>
            </a:r>
          </a:p>
          <a:p>
            <a:pPr lvl="2"/>
            <a:r>
              <a:rPr lang="en-US" sz="3700" dirty="0" smtClean="0"/>
              <a:t> “Nice cat”</a:t>
            </a:r>
            <a:endParaRPr lang="en-US" sz="3700" dirty="0"/>
          </a:p>
        </p:txBody>
      </p:sp>
      <p:pic>
        <p:nvPicPr>
          <p:cNvPr id="6" name="Picture 5" descr="Why-do-Tigers-Have-Strip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51" y="0"/>
            <a:ext cx="1099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0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2685</TotalTime>
  <Words>387</Words>
  <Application>Microsoft Macintosh PowerPoint</Application>
  <PresentationFormat>On-screen Show (4:3)</PresentationFormat>
  <Paragraphs>95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Imagery</vt:lpstr>
      <vt:lpstr>Figurative language</vt:lpstr>
      <vt:lpstr>Figurative language</vt:lpstr>
      <vt:lpstr>Figurative language</vt:lpstr>
      <vt:lpstr>Figurative language</vt:lpstr>
      <vt:lpstr>Figurative language</vt:lpstr>
      <vt:lpstr>Figurative language</vt:lpstr>
      <vt:lpstr>Figurative language</vt:lpstr>
      <vt:lpstr>Figurative language</vt:lpstr>
      <vt:lpstr>Figurative language</vt:lpstr>
      <vt:lpstr>Figurative language</vt:lpstr>
      <vt:lpstr>Figurative 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Figurative language</vt:lpstr>
      <vt:lpstr>Figurative language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Hicken</dc:creator>
  <cp:lastModifiedBy>Jackie Hicken</cp:lastModifiedBy>
  <cp:revision>36</cp:revision>
  <dcterms:created xsi:type="dcterms:W3CDTF">2016-04-25T00:04:46Z</dcterms:created>
  <dcterms:modified xsi:type="dcterms:W3CDTF">2016-05-09T04:08:27Z</dcterms:modified>
</cp:coreProperties>
</file>