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67" r:id="rId4"/>
    <p:sldId id="268" r:id="rId5"/>
    <p:sldId id="265" r:id="rId6"/>
    <p:sldId id="259" r:id="rId7"/>
    <p:sldId id="279" r:id="rId8"/>
    <p:sldId id="262" r:id="rId9"/>
    <p:sldId id="263" r:id="rId10"/>
    <p:sldId id="272" r:id="rId11"/>
    <p:sldId id="261" r:id="rId12"/>
    <p:sldId id="278" r:id="rId13"/>
    <p:sldId id="260" r:id="rId14"/>
    <p:sldId id="264" r:id="rId15"/>
    <p:sldId id="269" r:id="rId16"/>
    <p:sldId id="270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15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C31C-9A0F-4849-9581-B586AE185964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EDE4-0C81-1F4E-8281-34718680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2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C31C-9A0F-4849-9581-B586AE185964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EDE4-0C81-1F4E-8281-34718680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3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C31C-9A0F-4849-9581-B586AE185964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EDE4-0C81-1F4E-8281-34718680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34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C31C-9A0F-4849-9581-B586AE185964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EDE4-0C81-1F4E-8281-34718680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67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C31C-9A0F-4849-9581-B586AE185964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EDE4-0C81-1F4E-8281-34718680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4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C31C-9A0F-4849-9581-B586AE185964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EDE4-0C81-1F4E-8281-34718680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4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C31C-9A0F-4849-9581-B586AE185964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EDE4-0C81-1F4E-8281-34718680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0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C31C-9A0F-4849-9581-B586AE185964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EDE4-0C81-1F4E-8281-34718680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5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C31C-9A0F-4849-9581-B586AE185964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EDE4-0C81-1F4E-8281-34718680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C31C-9A0F-4849-9581-B586AE185964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EDE4-0C81-1F4E-8281-34718680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C31C-9A0F-4849-9581-B586AE185964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EDE4-0C81-1F4E-8281-34718680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6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6C31C-9A0F-4849-9581-B586AE185964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CEDE4-0C81-1F4E-8281-34718680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7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29494"/>
            <a:ext cx="9144000" cy="1450899"/>
          </a:xfrm>
        </p:spPr>
        <p:txBody>
          <a:bodyPr>
            <a:noAutofit/>
          </a:bodyPr>
          <a:lstStyle/>
          <a:p>
            <a:r>
              <a:rPr lang="en-US" sz="7500" dirty="0" smtClean="0"/>
              <a:t>Elements of literature</a:t>
            </a:r>
            <a:endParaRPr lang="en-US" sz="7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73057"/>
            <a:ext cx="9144000" cy="954919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</a:pPr>
            <a:r>
              <a:rPr lang="en-US" dirty="0" smtClean="0"/>
              <a:t>AKA: The reason </a:t>
            </a:r>
            <a:r>
              <a:rPr lang="en-US" i="1" dirty="0" smtClean="0"/>
              <a:t>The Hunger Games</a:t>
            </a:r>
            <a:r>
              <a:rPr lang="en-US" dirty="0"/>
              <a:t> </a:t>
            </a:r>
            <a:endParaRPr lang="en-US" dirty="0" smtClean="0"/>
          </a:p>
          <a:p>
            <a:pPr>
              <a:lnSpc>
                <a:spcPct val="60000"/>
              </a:lnSpc>
            </a:pPr>
            <a:r>
              <a:rPr lang="en-US" dirty="0" smtClean="0"/>
              <a:t>is better than </a:t>
            </a:r>
            <a:r>
              <a:rPr lang="en-US" i="1" dirty="0" smtClean="0"/>
              <a:t>Twilight</a:t>
            </a:r>
            <a:endParaRPr lang="en-US" dirty="0"/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29" y="2196621"/>
            <a:ext cx="7534237" cy="423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09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" y="274638"/>
            <a:ext cx="7105802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Characterization</a:t>
            </a:r>
            <a:endParaRPr lang="en-US" sz="6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4620" y="1600200"/>
            <a:ext cx="7105802" cy="5257800"/>
          </a:xfrm>
        </p:spPr>
        <p:txBody>
          <a:bodyPr>
            <a:noAutofit/>
          </a:bodyPr>
          <a:lstStyle/>
          <a:p>
            <a:r>
              <a:rPr lang="en-US" sz="3300" b="1" dirty="0" smtClean="0"/>
              <a:t>Foil: </a:t>
            </a:r>
            <a:r>
              <a:rPr lang="en-US" sz="3600" dirty="0"/>
              <a:t>A character who contrasts with another character in order to highlight particular qualities of the other character</a:t>
            </a:r>
          </a:p>
          <a:p>
            <a:pPr lvl="1"/>
            <a:r>
              <a:rPr lang="en-US" sz="2900" dirty="0" smtClean="0"/>
              <a:t>Are there characters who act as foils in the five assigned stories you read?</a:t>
            </a:r>
            <a:endParaRPr lang="en-US" sz="2900" dirty="0"/>
          </a:p>
          <a:p>
            <a:endParaRPr lang="en-US" sz="3300" dirty="0"/>
          </a:p>
        </p:txBody>
      </p:sp>
      <p:pic>
        <p:nvPicPr>
          <p:cNvPr id="6" name="Picture 5" descr="dTMBKbLT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21"/>
          <a:stretch/>
        </p:blipFill>
        <p:spPr>
          <a:xfrm>
            <a:off x="7610705" y="0"/>
            <a:ext cx="1533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45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" y="274638"/>
            <a:ext cx="7105802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Narration</a:t>
            </a:r>
            <a:endParaRPr lang="en-US" sz="6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4620" y="1600200"/>
            <a:ext cx="7105802" cy="4921014"/>
          </a:xfrm>
        </p:spPr>
        <p:txBody>
          <a:bodyPr>
            <a:normAutofit/>
          </a:bodyPr>
          <a:lstStyle/>
          <a:p>
            <a:r>
              <a:rPr lang="en-US" b="1" dirty="0" smtClean="0"/>
              <a:t>Narrator: </a:t>
            </a:r>
            <a:r>
              <a:rPr lang="en-US" dirty="0" smtClean="0"/>
              <a:t>The person telling the story; may or may not be a character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person narrator: </a:t>
            </a:r>
            <a:r>
              <a:rPr lang="en-US" dirty="0" smtClean="0"/>
              <a:t>Uses “I” or “we,” tells the story from his/her perspective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person narrator: </a:t>
            </a:r>
            <a:r>
              <a:rPr lang="en-US" dirty="0" smtClean="0"/>
              <a:t>Uses “you” to tell you (the reader) what you think, feel, and do</a:t>
            </a:r>
          </a:p>
          <a:p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person narrator: </a:t>
            </a:r>
            <a:r>
              <a:rPr lang="en-US" dirty="0" smtClean="0"/>
              <a:t>Does not use “I,” “we,” or “you.” An omniscient outsider</a:t>
            </a:r>
          </a:p>
          <a:p>
            <a:endParaRPr lang="en-US" dirty="0"/>
          </a:p>
        </p:txBody>
      </p:sp>
      <p:pic>
        <p:nvPicPr>
          <p:cNvPr id="6" name="Picture 5" descr="dTMBKbLT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21"/>
          <a:stretch/>
        </p:blipFill>
        <p:spPr>
          <a:xfrm>
            <a:off x="7610705" y="0"/>
            <a:ext cx="1533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1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" y="274638"/>
            <a:ext cx="7105802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Narration</a:t>
            </a:r>
            <a:endParaRPr lang="en-US" sz="6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4620" y="1600200"/>
            <a:ext cx="7105802" cy="4921014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Unreliable narrator:</a:t>
            </a:r>
            <a:r>
              <a:rPr lang="en-US" sz="3600" dirty="0" smtClean="0"/>
              <a:t> A narrator who cannot be trusted for a variety of reasons</a:t>
            </a:r>
          </a:p>
          <a:p>
            <a:pPr lvl="1"/>
            <a:r>
              <a:rPr lang="en-US" sz="3000" dirty="0" smtClean="0"/>
              <a:t>Sometimes you can recognize unreliable narrators</a:t>
            </a:r>
          </a:p>
          <a:p>
            <a:pPr lvl="1"/>
            <a:r>
              <a:rPr lang="en-US" sz="3000" dirty="0" smtClean="0"/>
              <a:t>Sometimes you can’t…</a:t>
            </a:r>
            <a:endParaRPr lang="en-US" sz="3000" dirty="0"/>
          </a:p>
        </p:txBody>
      </p:sp>
      <p:pic>
        <p:nvPicPr>
          <p:cNvPr id="6" name="Picture 5" descr="dTMBKbLT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21"/>
          <a:stretch/>
        </p:blipFill>
        <p:spPr>
          <a:xfrm>
            <a:off x="7610705" y="0"/>
            <a:ext cx="1533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05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" y="274638"/>
            <a:ext cx="7105802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Symbolism</a:t>
            </a:r>
            <a:endParaRPr lang="en-US" sz="6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4620" y="1600200"/>
            <a:ext cx="7105802" cy="4921014"/>
          </a:xfrm>
        </p:spPr>
        <p:txBody>
          <a:bodyPr/>
          <a:lstStyle/>
          <a:p>
            <a:r>
              <a:rPr lang="en-US" sz="3600" dirty="0"/>
              <a:t>When an object is meant to be representative of something or an idea greater than the object itself</a:t>
            </a:r>
          </a:p>
          <a:p>
            <a:pPr lvl="1"/>
            <a:r>
              <a:rPr lang="en-US" sz="3000" dirty="0" smtClean="0"/>
              <a:t>Did you see any symbolism in any of the stories you read?</a:t>
            </a:r>
            <a:endParaRPr lang="en-US" sz="3000" dirty="0"/>
          </a:p>
        </p:txBody>
      </p:sp>
      <p:pic>
        <p:nvPicPr>
          <p:cNvPr id="6" name="Picture 5" descr="dTMBKbLT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21"/>
          <a:stretch/>
        </p:blipFill>
        <p:spPr>
          <a:xfrm>
            <a:off x="7610705" y="0"/>
            <a:ext cx="1533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21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" y="274638"/>
            <a:ext cx="7105802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Allusion</a:t>
            </a:r>
            <a:endParaRPr lang="en-US" sz="6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4620" y="1600200"/>
            <a:ext cx="7105802" cy="4921014"/>
          </a:xfrm>
        </p:spPr>
        <p:txBody>
          <a:bodyPr>
            <a:normAutofit/>
          </a:bodyPr>
          <a:lstStyle/>
          <a:p>
            <a:r>
              <a:rPr lang="en-US" sz="3600" dirty="0"/>
              <a:t>A figure of speech where an author refers to a story, event, person, or object in order to make a comparison in the readers’ </a:t>
            </a:r>
            <a:r>
              <a:rPr lang="en-US" sz="3600" dirty="0" smtClean="0"/>
              <a:t>minds</a:t>
            </a:r>
            <a:endParaRPr lang="en-US" sz="3600" dirty="0"/>
          </a:p>
        </p:txBody>
      </p:sp>
      <p:pic>
        <p:nvPicPr>
          <p:cNvPr id="6" name="Picture 5" descr="dTMBKbLT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21"/>
          <a:stretch/>
        </p:blipFill>
        <p:spPr>
          <a:xfrm>
            <a:off x="7610705" y="0"/>
            <a:ext cx="1533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0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" y="274638"/>
            <a:ext cx="7105802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Foreshadowing</a:t>
            </a:r>
            <a:endParaRPr lang="en-US" sz="6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4620" y="1600200"/>
            <a:ext cx="7105802" cy="4921014"/>
          </a:xfrm>
        </p:spPr>
        <p:txBody>
          <a:bodyPr>
            <a:normAutofit/>
          </a:bodyPr>
          <a:lstStyle/>
          <a:p>
            <a:r>
              <a:rPr lang="en-US" sz="4000" dirty="0"/>
              <a:t>When the writer clues the reader in to something that will eventually occur in the story</a:t>
            </a:r>
          </a:p>
        </p:txBody>
      </p:sp>
      <p:pic>
        <p:nvPicPr>
          <p:cNvPr id="6" name="Picture 5" descr="dTMBKbLT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21"/>
          <a:stretch/>
        </p:blipFill>
        <p:spPr>
          <a:xfrm>
            <a:off x="7610705" y="0"/>
            <a:ext cx="1533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" y="274638"/>
            <a:ext cx="7105802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Suspense</a:t>
            </a:r>
            <a:endParaRPr lang="en-US" sz="6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4620" y="1600200"/>
            <a:ext cx="7105802" cy="4921014"/>
          </a:xfrm>
        </p:spPr>
        <p:txBody>
          <a:bodyPr>
            <a:normAutofit/>
          </a:bodyPr>
          <a:lstStyle/>
          <a:p>
            <a:r>
              <a:rPr lang="en-US" sz="4000" dirty="0"/>
              <a:t>The tension that the author uses to create a feeling of discomfort about the unknown</a:t>
            </a:r>
          </a:p>
        </p:txBody>
      </p:sp>
      <p:pic>
        <p:nvPicPr>
          <p:cNvPr id="6" name="Picture 5" descr="dTMBKbLT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21"/>
          <a:stretch/>
        </p:blipFill>
        <p:spPr>
          <a:xfrm>
            <a:off x="7610705" y="0"/>
            <a:ext cx="1533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86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" y="274638"/>
            <a:ext cx="7105802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Homework</a:t>
            </a:r>
            <a:endParaRPr lang="en-US" sz="6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4620" y="1600200"/>
            <a:ext cx="7105802" cy="5257800"/>
          </a:xfrm>
        </p:spPr>
        <p:txBody>
          <a:bodyPr>
            <a:normAutofit fontScale="85000" lnSpcReduction="20000"/>
          </a:bodyPr>
          <a:lstStyle/>
          <a:p>
            <a:r>
              <a:rPr lang="en-US" sz="4000" b="1" dirty="0" smtClean="0"/>
              <a:t>List the 5 stories you chose to read</a:t>
            </a:r>
          </a:p>
          <a:p>
            <a:r>
              <a:rPr lang="en-US" sz="4000" b="1" dirty="0" smtClean="0"/>
              <a:t>Identify </a:t>
            </a:r>
            <a:r>
              <a:rPr lang="en-US" sz="4000" b="1" dirty="0" smtClean="0"/>
              <a:t>each of these elements in the 5 stories you chose to read</a:t>
            </a:r>
          </a:p>
          <a:p>
            <a:pPr lvl="1"/>
            <a:r>
              <a:rPr lang="en-US" sz="3600" dirty="0" smtClean="0"/>
              <a:t>One ID per element (</a:t>
            </a:r>
            <a:r>
              <a:rPr lang="en-US" sz="3600" u="sng" dirty="0" smtClean="0"/>
              <a:t>don’t</a:t>
            </a:r>
            <a:r>
              <a:rPr lang="en-US" sz="3600" dirty="0" smtClean="0"/>
              <a:t> do each element 5 times!)</a:t>
            </a:r>
          </a:p>
          <a:p>
            <a:pPr lvl="1"/>
            <a:r>
              <a:rPr lang="en-US" sz="3600" dirty="0" smtClean="0"/>
              <a:t>Tell me what story the element is found in, describe it, and describe why your element ID is correct</a:t>
            </a:r>
          </a:p>
          <a:p>
            <a:pPr lvl="1"/>
            <a:r>
              <a:rPr lang="en-US" sz="3600" u="sng" dirty="0" smtClean="0"/>
              <a:t>Practice</a:t>
            </a:r>
            <a:r>
              <a:rPr lang="en-US" sz="3600" dirty="0" smtClean="0"/>
              <a:t> finding the elements, because next time, you’ll be using them in your own stories…</a:t>
            </a:r>
          </a:p>
        </p:txBody>
      </p:sp>
      <p:pic>
        <p:nvPicPr>
          <p:cNvPr id="6" name="Picture 5" descr="dTMBKbLT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21"/>
          <a:stretch/>
        </p:blipFill>
        <p:spPr>
          <a:xfrm>
            <a:off x="7610705" y="0"/>
            <a:ext cx="1533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58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" y="274638"/>
            <a:ext cx="7105802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Story structure</a:t>
            </a:r>
            <a:endParaRPr lang="en-US" sz="6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4620" y="1600200"/>
            <a:ext cx="7105802" cy="4921014"/>
          </a:xfrm>
        </p:spPr>
        <p:txBody>
          <a:bodyPr>
            <a:normAutofit/>
          </a:bodyPr>
          <a:lstStyle/>
          <a:p>
            <a:r>
              <a:rPr lang="en-US" sz="3400" dirty="0" smtClean="0"/>
              <a:t>All good stories follow a basic structure with at least one conflict, climax, and conclusion</a:t>
            </a:r>
          </a:p>
        </p:txBody>
      </p:sp>
      <p:pic>
        <p:nvPicPr>
          <p:cNvPr id="6" name="Picture 5" descr="dTMBKbLT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21"/>
          <a:stretch/>
        </p:blipFill>
        <p:spPr>
          <a:xfrm>
            <a:off x="7610705" y="0"/>
            <a:ext cx="1533295" cy="6858000"/>
          </a:xfrm>
          <a:prstGeom prst="rect">
            <a:avLst/>
          </a:prstGeom>
        </p:spPr>
      </p:pic>
      <p:cxnSp>
        <p:nvCxnSpPr>
          <p:cNvPr id="4" name="Curved Connector 3"/>
          <p:cNvCxnSpPr/>
          <p:nvPr/>
        </p:nvCxnSpPr>
        <p:spPr>
          <a:xfrm flipV="1">
            <a:off x="800251" y="3705143"/>
            <a:ext cx="2870411" cy="2487493"/>
          </a:xfrm>
          <a:prstGeom prst="curvedConnector3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>
            <a:off x="3670662" y="3705143"/>
            <a:ext cx="2748637" cy="2487493"/>
          </a:xfrm>
          <a:prstGeom prst="curvedConnector3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72756" y="4459501"/>
            <a:ext cx="1099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Rising action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25963" y="5424540"/>
            <a:ext cx="1654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Conclusion/denouement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42588" y="3314260"/>
            <a:ext cx="1099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Climax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05575" y="4442106"/>
            <a:ext cx="1099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Falling action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2994" y="5609206"/>
            <a:ext cx="140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Exposition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78591" y="5288863"/>
            <a:ext cx="1099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Conflict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623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" y="274638"/>
            <a:ext cx="7105802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Story structure</a:t>
            </a:r>
            <a:endParaRPr lang="en-US" sz="6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4620" y="1600200"/>
            <a:ext cx="7105802" cy="4921014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Exposition: </a:t>
            </a:r>
            <a:r>
              <a:rPr lang="en-US" sz="3600" dirty="0" smtClean="0"/>
              <a:t>The beginning of the story, including the setting and the characters</a:t>
            </a:r>
          </a:p>
          <a:p>
            <a:r>
              <a:rPr lang="en-US" sz="3600" b="1" dirty="0" smtClean="0"/>
              <a:t>Conflict: </a:t>
            </a:r>
            <a:r>
              <a:rPr lang="en-US" sz="3600" dirty="0" smtClean="0"/>
              <a:t>The problem that must be solved</a:t>
            </a:r>
          </a:p>
          <a:p>
            <a:r>
              <a:rPr lang="en-US" sz="3600" b="1" dirty="0" smtClean="0"/>
              <a:t>Rising action: </a:t>
            </a:r>
            <a:r>
              <a:rPr lang="en-US" sz="3600" dirty="0" smtClean="0"/>
              <a:t>Events that build suspense and increase interest in the story</a:t>
            </a:r>
          </a:p>
        </p:txBody>
      </p:sp>
      <p:pic>
        <p:nvPicPr>
          <p:cNvPr id="6" name="Picture 5" descr="dTMBKbLT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21"/>
          <a:stretch/>
        </p:blipFill>
        <p:spPr>
          <a:xfrm>
            <a:off x="7610705" y="0"/>
            <a:ext cx="1533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1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" y="274638"/>
            <a:ext cx="7105802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Story structure</a:t>
            </a:r>
            <a:endParaRPr lang="en-US" sz="6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4620" y="1600200"/>
            <a:ext cx="7105802" cy="4921014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Climax: </a:t>
            </a:r>
            <a:r>
              <a:rPr lang="en-US" sz="3800" dirty="0" smtClean="0"/>
              <a:t>The point of greatest suspense and intensity</a:t>
            </a:r>
          </a:p>
          <a:p>
            <a:r>
              <a:rPr lang="en-US" sz="3800" b="1" dirty="0" smtClean="0"/>
              <a:t>Falling action: </a:t>
            </a:r>
            <a:r>
              <a:rPr lang="en-US" sz="3800" dirty="0" smtClean="0"/>
              <a:t>Events that wrap up a story</a:t>
            </a:r>
          </a:p>
          <a:p>
            <a:r>
              <a:rPr lang="en-US" sz="3800" b="1" dirty="0" smtClean="0"/>
              <a:t>Resolution/denouement: </a:t>
            </a:r>
            <a:r>
              <a:rPr lang="en-US" sz="3800" dirty="0" smtClean="0"/>
              <a:t>How the story ends and the problem is solved</a:t>
            </a:r>
            <a:endParaRPr lang="en-US" sz="3800" dirty="0"/>
          </a:p>
        </p:txBody>
      </p:sp>
      <p:pic>
        <p:nvPicPr>
          <p:cNvPr id="6" name="Picture 5" descr="dTMBKbLT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21"/>
          <a:stretch/>
        </p:blipFill>
        <p:spPr>
          <a:xfrm>
            <a:off x="7610705" y="0"/>
            <a:ext cx="1533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9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" y="274638"/>
            <a:ext cx="7105802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Mood &amp; Tone</a:t>
            </a:r>
            <a:endParaRPr lang="en-US" sz="6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4620" y="1600200"/>
            <a:ext cx="7105802" cy="4921014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Mood: </a:t>
            </a:r>
            <a:r>
              <a:rPr lang="en-US" dirty="0" smtClean="0"/>
              <a:t>The </a:t>
            </a:r>
            <a:r>
              <a:rPr lang="en-US" dirty="0"/>
              <a:t>overall feeling the work creates in you, the </a:t>
            </a:r>
            <a:r>
              <a:rPr lang="en-US" dirty="0" smtClean="0"/>
              <a:t>reader; the atmosphere of the piece</a:t>
            </a:r>
          </a:p>
          <a:p>
            <a:pPr lvl="1"/>
            <a:r>
              <a:rPr lang="en-US" dirty="0" smtClean="0"/>
              <a:t>What did the 5 assigned stories make you feel?</a:t>
            </a:r>
          </a:p>
          <a:p>
            <a:r>
              <a:rPr lang="en-US" b="1" dirty="0" smtClean="0"/>
              <a:t>Tone: </a:t>
            </a:r>
            <a:r>
              <a:rPr lang="en-US" dirty="0" smtClean="0"/>
              <a:t>The author’s overall attitude toward a subject; shown through the author’s use of language, word choice, phrasing, and sentence structure</a:t>
            </a:r>
          </a:p>
          <a:p>
            <a:pPr lvl="1"/>
            <a:r>
              <a:rPr lang="en-US" dirty="0" smtClean="0"/>
              <a:t>What was the tone of the 5 stories?</a:t>
            </a:r>
          </a:p>
          <a:p>
            <a:pPr lvl="1"/>
            <a:endParaRPr lang="en-US" dirty="0" smtClean="0"/>
          </a:p>
        </p:txBody>
      </p:sp>
      <p:pic>
        <p:nvPicPr>
          <p:cNvPr id="6" name="Picture 5" descr="dTMBKbLT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21"/>
          <a:stretch/>
        </p:blipFill>
        <p:spPr>
          <a:xfrm>
            <a:off x="7610705" y="0"/>
            <a:ext cx="1533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18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" y="274638"/>
            <a:ext cx="7105802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Theme</a:t>
            </a:r>
            <a:endParaRPr lang="en-US" sz="6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1600200"/>
            <a:ext cx="7610704" cy="4921014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An abstract idea that emerges from a literary work’s treatment of its subject </a:t>
            </a:r>
            <a:r>
              <a:rPr lang="en-US" b="1" dirty="0" smtClean="0"/>
              <a:t>matter</a:t>
            </a:r>
          </a:p>
          <a:p>
            <a:pPr lvl="1"/>
            <a:r>
              <a:rPr lang="en-US" dirty="0" smtClean="0"/>
              <a:t>What was the theme of “The Cold Equations”?</a:t>
            </a:r>
          </a:p>
          <a:p>
            <a:pPr lvl="1"/>
            <a:r>
              <a:rPr lang="en-US" dirty="0" smtClean="0"/>
              <a:t>What was the theme of “Chickamauga”?</a:t>
            </a:r>
          </a:p>
          <a:p>
            <a:pPr lvl="1"/>
            <a:r>
              <a:rPr lang="en-US" dirty="0" smtClean="0"/>
              <a:t>What was the theme of “All Summer in a Day”?</a:t>
            </a:r>
          </a:p>
          <a:p>
            <a:pPr lvl="1"/>
            <a:r>
              <a:rPr lang="en-US" dirty="0" smtClean="0"/>
              <a:t>What was the theme of “Harrison Bergeron”?</a:t>
            </a:r>
          </a:p>
          <a:p>
            <a:pPr lvl="1"/>
            <a:r>
              <a:rPr lang="en-US" dirty="0" smtClean="0"/>
              <a:t>What was the theme of “The Tell-Tale Heart”?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dTMBKbLT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21"/>
          <a:stretch/>
        </p:blipFill>
        <p:spPr>
          <a:xfrm>
            <a:off x="7610705" y="0"/>
            <a:ext cx="1533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00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" y="274638"/>
            <a:ext cx="7105802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The bigger picture</a:t>
            </a:r>
            <a:endParaRPr lang="en-US" sz="6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1600200"/>
            <a:ext cx="7610704" cy="4921014"/>
          </a:xfrm>
        </p:spPr>
        <p:txBody>
          <a:bodyPr>
            <a:normAutofit/>
          </a:bodyPr>
          <a:lstStyle/>
          <a:p>
            <a:r>
              <a:rPr lang="en-US" sz="3400" b="1" dirty="0" smtClean="0"/>
              <a:t>Sometimes stories are a commentary on society or events writers imagine could one day happen, or events writers are seeing around them</a:t>
            </a:r>
          </a:p>
          <a:p>
            <a:pPr lvl="1"/>
            <a:r>
              <a:rPr lang="en-US" sz="3000" dirty="0" smtClean="0"/>
              <a:t>What could “Harrison Bergeron” be commenting on?</a:t>
            </a:r>
          </a:p>
          <a:p>
            <a:pPr lvl="1"/>
            <a:r>
              <a:rPr lang="en-US" sz="3000" dirty="0" smtClean="0"/>
              <a:t>What could “Chickamauga” be commenting on?</a:t>
            </a:r>
            <a:endParaRPr lang="en-US" sz="3000" dirty="0"/>
          </a:p>
        </p:txBody>
      </p:sp>
      <p:pic>
        <p:nvPicPr>
          <p:cNvPr id="6" name="Picture 5" descr="dTMBKbLT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21"/>
          <a:stretch/>
        </p:blipFill>
        <p:spPr>
          <a:xfrm>
            <a:off x="7610705" y="0"/>
            <a:ext cx="1533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0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" y="274638"/>
            <a:ext cx="7105802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Archetype</a:t>
            </a:r>
            <a:endParaRPr lang="en-US" sz="6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4620" y="1600199"/>
            <a:ext cx="7105802" cy="52578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recurrent symbol or motif in literature, art, or mythology</a:t>
            </a:r>
          </a:p>
          <a:p>
            <a:pPr lvl="1"/>
            <a:r>
              <a:rPr lang="en-US" dirty="0" smtClean="0"/>
              <a:t>The root could be the “collective unconscious” of mankind, or the experiences shared by race or culture</a:t>
            </a:r>
          </a:p>
          <a:p>
            <a:pPr lvl="2"/>
            <a:r>
              <a:rPr lang="en-US" dirty="0" smtClean="0"/>
              <a:t>Love</a:t>
            </a:r>
          </a:p>
          <a:p>
            <a:pPr lvl="2"/>
            <a:r>
              <a:rPr lang="en-US" dirty="0" smtClean="0"/>
              <a:t>Religion</a:t>
            </a:r>
          </a:p>
          <a:p>
            <a:pPr lvl="2"/>
            <a:r>
              <a:rPr lang="en-US" dirty="0" smtClean="0"/>
              <a:t>Death</a:t>
            </a:r>
          </a:p>
          <a:p>
            <a:pPr lvl="2"/>
            <a:r>
              <a:rPr lang="en-US" dirty="0" smtClean="0"/>
              <a:t>Birth</a:t>
            </a:r>
          </a:p>
          <a:p>
            <a:pPr lvl="2"/>
            <a:r>
              <a:rPr lang="en-US" dirty="0" smtClean="0"/>
              <a:t>Life</a:t>
            </a:r>
          </a:p>
          <a:p>
            <a:pPr lvl="2"/>
            <a:r>
              <a:rPr lang="en-US" dirty="0" smtClean="0"/>
              <a:t>Struggle</a:t>
            </a:r>
          </a:p>
          <a:p>
            <a:pPr lvl="2"/>
            <a:r>
              <a:rPr lang="en-US" dirty="0" smtClean="0"/>
              <a:t>Survival</a:t>
            </a:r>
          </a:p>
          <a:p>
            <a:pPr lvl="1"/>
            <a:endParaRPr lang="en-US" dirty="0" smtClean="0"/>
          </a:p>
        </p:txBody>
      </p:sp>
      <p:pic>
        <p:nvPicPr>
          <p:cNvPr id="6" name="Picture 5" descr="dTMBKbLT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21"/>
          <a:stretch/>
        </p:blipFill>
        <p:spPr>
          <a:xfrm>
            <a:off x="7610705" y="0"/>
            <a:ext cx="1533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97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" y="274638"/>
            <a:ext cx="7105802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Characterization</a:t>
            </a:r>
            <a:endParaRPr lang="en-US" sz="6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4620" y="1600200"/>
            <a:ext cx="7105802" cy="5257800"/>
          </a:xfrm>
        </p:spPr>
        <p:txBody>
          <a:bodyPr>
            <a:noAutofit/>
          </a:bodyPr>
          <a:lstStyle/>
          <a:p>
            <a:r>
              <a:rPr lang="en-US" sz="3300" b="1" dirty="0" smtClean="0"/>
              <a:t>Protagonist: </a:t>
            </a:r>
            <a:r>
              <a:rPr lang="en-US" sz="3300" dirty="0" smtClean="0"/>
              <a:t>The main work around whom much of the story revolves</a:t>
            </a:r>
          </a:p>
          <a:p>
            <a:r>
              <a:rPr lang="en-US" sz="3300" b="1" dirty="0" smtClean="0"/>
              <a:t>Antagonist</a:t>
            </a:r>
            <a:r>
              <a:rPr lang="en-US" sz="3300" dirty="0" smtClean="0"/>
              <a:t>: Someone/something that contends against the main character</a:t>
            </a:r>
          </a:p>
          <a:p>
            <a:r>
              <a:rPr lang="en-US" sz="3300" b="1" dirty="0" smtClean="0"/>
              <a:t>Dynamic characters: </a:t>
            </a:r>
            <a:r>
              <a:rPr lang="en-US" sz="3300" dirty="0" smtClean="0"/>
              <a:t>Experience change or growth in a story</a:t>
            </a:r>
          </a:p>
          <a:p>
            <a:r>
              <a:rPr lang="en-US" sz="3300" b="1" dirty="0" smtClean="0"/>
              <a:t>Static characters: </a:t>
            </a:r>
            <a:r>
              <a:rPr lang="en-US" sz="3300" dirty="0" smtClean="0"/>
              <a:t>Experience little to </a:t>
            </a:r>
            <a:r>
              <a:rPr lang="en-US" sz="3300" dirty="0"/>
              <a:t>n</a:t>
            </a:r>
            <a:r>
              <a:rPr lang="en-US" sz="3300" dirty="0" smtClean="0"/>
              <a:t>o change or growth in a story</a:t>
            </a:r>
            <a:endParaRPr lang="en-US" sz="3300" dirty="0"/>
          </a:p>
          <a:p>
            <a:endParaRPr lang="en-US" sz="3300" dirty="0"/>
          </a:p>
        </p:txBody>
      </p:sp>
      <p:pic>
        <p:nvPicPr>
          <p:cNvPr id="6" name="Picture 5" descr="dTMBKbLT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21"/>
          <a:stretch/>
        </p:blipFill>
        <p:spPr>
          <a:xfrm>
            <a:off x="7610705" y="0"/>
            <a:ext cx="1533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7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695</Words>
  <Application>Microsoft Macintosh PowerPoint</Application>
  <PresentationFormat>On-screen Show 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Elements of literature</vt:lpstr>
      <vt:lpstr>Story structure</vt:lpstr>
      <vt:lpstr>Story structure</vt:lpstr>
      <vt:lpstr>Story structure</vt:lpstr>
      <vt:lpstr>Mood &amp; Tone</vt:lpstr>
      <vt:lpstr>Theme</vt:lpstr>
      <vt:lpstr>The bigger picture</vt:lpstr>
      <vt:lpstr>Archetype</vt:lpstr>
      <vt:lpstr>Characterization</vt:lpstr>
      <vt:lpstr>Characterization</vt:lpstr>
      <vt:lpstr>Narration</vt:lpstr>
      <vt:lpstr>Narration</vt:lpstr>
      <vt:lpstr>Symbolism</vt:lpstr>
      <vt:lpstr>Allusion</vt:lpstr>
      <vt:lpstr>Foreshadowing</vt:lpstr>
      <vt:lpstr>Suspense</vt:lpstr>
      <vt:lpstr>Homework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literature</dc:title>
  <dc:creator>Jackie Hicken</dc:creator>
  <cp:lastModifiedBy>Jackie Hicken</cp:lastModifiedBy>
  <cp:revision>48</cp:revision>
  <dcterms:created xsi:type="dcterms:W3CDTF">2015-10-19T20:10:33Z</dcterms:created>
  <dcterms:modified xsi:type="dcterms:W3CDTF">2015-10-20T16:35:29Z</dcterms:modified>
</cp:coreProperties>
</file>