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8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138918-6A00-5C4D-A5AE-0749F05D68F5}"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38918-6A00-5C4D-A5AE-0749F05D68F5}"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138918-6A00-5C4D-A5AE-0749F05D68F5}"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38918-6A00-5C4D-A5AE-0749F05D68F5}"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C138918-6A00-5C4D-A5AE-0749F05D68F5}" type="datetimeFigureOut">
              <a:rPr lang="en-US" smtClean="0"/>
              <a:t>8/30/15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138918-6A00-5C4D-A5AE-0749F05D68F5}" type="datetimeFigureOut">
              <a:rPr lang="en-US" smtClean="0"/>
              <a:t>8/30/15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40023-78F0-4E4B-9C51-4C4FAE8082A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138918-6A00-5C4D-A5AE-0749F05D68F5}" type="datetimeFigureOut">
              <a:rPr lang="en-US" smtClean="0"/>
              <a:t>8/30/15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138918-6A00-5C4D-A5AE-0749F05D68F5}" type="datetimeFigureOut">
              <a:rPr lang="en-US" smtClean="0"/>
              <a:t>8/30/15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138918-6A00-5C4D-A5AE-0749F05D68F5}" type="datetimeFigureOut">
              <a:rPr lang="en-US" smtClean="0"/>
              <a:t>8/30/15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C138918-6A00-5C4D-A5AE-0749F05D68F5}" type="datetimeFigureOut">
              <a:rPr lang="en-US" smtClean="0"/>
              <a:t>8/30/15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1C40023-78F0-4E4B-9C51-4C4FAE8082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138918-6A00-5C4D-A5AE-0749F05D68F5}" type="datetimeFigureOut">
              <a:rPr lang="en-US" smtClean="0"/>
              <a:t>8/30/15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40023-78F0-4E4B-9C51-4C4FAE8082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C138918-6A00-5C4D-A5AE-0749F05D68F5}" type="datetimeFigureOut">
              <a:rPr lang="en-US" smtClean="0"/>
              <a:t>8/30/15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1C40023-78F0-4E4B-9C51-4C4FAE8082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962831" y="1896971"/>
            <a:ext cx="5648623" cy="1204306"/>
          </a:xfrm>
        </p:spPr>
        <p:txBody>
          <a:bodyPr/>
          <a:lstStyle/>
          <a:p>
            <a:r>
              <a:rPr lang="en-US" sz="4900" dirty="0" smtClean="0"/>
              <a:t>Characterization</a:t>
            </a:r>
            <a:endParaRPr lang="en-US" sz="4900" dirty="0"/>
          </a:p>
        </p:txBody>
      </p:sp>
    </p:spTree>
    <p:extLst>
      <p:ext uri="{BB962C8B-B14F-4D97-AF65-F5344CB8AC3E}">
        <p14:creationId xmlns:p14="http://schemas.microsoft.com/office/powerpoint/2010/main" val="393115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Protagonist</a:t>
            </a:r>
            <a:endParaRPr lang="en-US" dirty="0"/>
          </a:p>
        </p:txBody>
      </p:sp>
      <p:sp>
        <p:nvSpPr>
          <p:cNvPr id="3" name="Content Placeholder 2"/>
          <p:cNvSpPr>
            <a:spLocks noGrp="1"/>
          </p:cNvSpPr>
          <p:nvPr>
            <p:ph idx="1"/>
          </p:nvPr>
        </p:nvSpPr>
        <p:spPr/>
        <p:txBody>
          <a:bodyPr>
            <a:normAutofit fontScale="92500" lnSpcReduction="20000"/>
          </a:bodyPr>
          <a:lstStyle/>
          <a:p>
            <a:pPr marL="0" indent="0"/>
            <a:r>
              <a:rPr lang="en-US" sz="3500" dirty="0" smtClean="0"/>
              <a:t>The main character around whom most of a work revolves</a:t>
            </a:r>
          </a:p>
          <a:p>
            <a:pPr marL="573786" lvl="3" indent="-285750">
              <a:buFont typeface="Arial"/>
              <a:buChar char="•"/>
            </a:pPr>
            <a:r>
              <a:rPr lang="en-US" sz="3200" dirty="0" smtClean="0"/>
              <a:t>Look for the protagonist in “Of Mice and Men” — who is it?</a:t>
            </a:r>
            <a:endParaRPr lang="en-US" sz="3200" dirty="0" smtClean="0"/>
          </a:p>
          <a:p>
            <a:pPr marL="573786" lvl="3" indent="-285750">
              <a:buFont typeface="Arial"/>
              <a:buChar char="•"/>
            </a:pPr>
            <a:r>
              <a:rPr lang="en-US" sz="3200" dirty="0" smtClean="0"/>
              <a:t>What about the Harry Potter series?</a:t>
            </a:r>
          </a:p>
          <a:p>
            <a:pPr marL="573786" lvl="3" indent="-285750">
              <a:buFont typeface="Arial"/>
              <a:buChar char="•"/>
            </a:pPr>
            <a:r>
              <a:rPr lang="en-US" sz="3200" dirty="0" smtClean="0"/>
              <a:t>Lord of the Rings?</a:t>
            </a:r>
          </a:p>
          <a:p>
            <a:pPr marL="573786" lvl="3" indent="-285750">
              <a:buFont typeface="Arial"/>
              <a:buChar char="•"/>
            </a:pPr>
            <a:r>
              <a:rPr lang="en-US" sz="3200" dirty="0" smtClean="0"/>
              <a:t>Star Wars?</a:t>
            </a:r>
          </a:p>
          <a:p>
            <a:pPr marL="573786" lvl="3" indent="-285750">
              <a:buFont typeface="Arial"/>
              <a:buChar char="•"/>
            </a:pPr>
            <a:r>
              <a:rPr lang="en-US" sz="3200" dirty="0" smtClean="0"/>
              <a:t>The Hunger Games?</a:t>
            </a:r>
          </a:p>
          <a:p>
            <a:r>
              <a:rPr lang="en-US" dirty="0"/>
              <a:t>	</a:t>
            </a:r>
          </a:p>
        </p:txBody>
      </p:sp>
    </p:spTree>
    <p:extLst>
      <p:ext uri="{BB962C8B-B14F-4D97-AF65-F5344CB8AC3E}">
        <p14:creationId xmlns:p14="http://schemas.microsoft.com/office/powerpoint/2010/main" val="173340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Antagonist</a:t>
            </a:r>
            <a:endParaRPr lang="en-US" dirty="0"/>
          </a:p>
        </p:txBody>
      </p:sp>
      <p:sp>
        <p:nvSpPr>
          <p:cNvPr id="3" name="Content Placeholder 2"/>
          <p:cNvSpPr>
            <a:spLocks noGrp="1"/>
          </p:cNvSpPr>
          <p:nvPr>
            <p:ph idx="1"/>
          </p:nvPr>
        </p:nvSpPr>
        <p:spPr>
          <a:xfrm>
            <a:off x="822960" y="1100628"/>
            <a:ext cx="7520940" cy="3875651"/>
          </a:xfrm>
        </p:spPr>
        <p:txBody>
          <a:bodyPr>
            <a:normAutofit fontScale="92500" lnSpcReduction="20000"/>
          </a:bodyPr>
          <a:lstStyle/>
          <a:p>
            <a:pPr marL="0" indent="0"/>
            <a:r>
              <a:rPr lang="en-US" sz="3500" dirty="0" smtClean="0"/>
              <a:t>Something/someone that contends against a main character</a:t>
            </a:r>
          </a:p>
          <a:p>
            <a:pPr marL="0" indent="0"/>
            <a:r>
              <a:rPr lang="en-US" sz="3500" dirty="0" smtClean="0"/>
              <a:t>   </a:t>
            </a:r>
            <a:r>
              <a:rPr lang="en-US" sz="3200" dirty="0" smtClean="0"/>
              <a:t>Could be a person, an animal, a force of </a:t>
            </a:r>
            <a:r>
              <a:rPr lang="en-US" sz="3200" dirty="0"/>
              <a:t> </a:t>
            </a:r>
            <a:r>
              <a:rPr lang="en-US" sz="3200" dirty="0" smtClean="0"/>
              <a:t> 	nature, a set of circumstances, etc.</a:t>
            </a:r>
          </a:p>
          <a:p>
            <a:pPr marL="573786" lvl="3" indent="-285750">
              <a:buFont typeface="Arial"/>
              <a:buChar char="•"/>
            </a:pPr>
            <a:r>
              <a:rPr lang="en-US" sz="3200" dirty="0" smtClean="0"/>
              <a:t>Look for the antagonist in “Of Mice and Men” — who/what is it?</a:t>
            </a:r>
            <a:endParaRPr lang="en-US" sz="3200" dirty="0" smtClean="0"/>
          </a:p>
          <a:p>
            <a:pPr marL="573786" lvl="3" indent="-285750">
              <a:buFont typeface="Arial"/>
              <a:buChar char="•"/>
            </a:pPr>
            <a:r>
              <a:rPr lang="en-US" sz="3200" dirty="0" smtClean="0"/>
              <a:t>“The </a:t>
            </a:r>
            <a:r>
              <a:rPr lang="en-US" sz="3200" dirty="0" err="1" smtClean="0"/>
              <a:t>Incredibles</a:t>
            </a:r>
            <a:r>
              <a:rPr lang="en-US" sz="3200" dirty="0" smtClean="0"/>
              <a:t>”?</a:t>
            </a:r>
          </a:p>
          <a:p>
            <a:pPr marL="573786" lvl="3" indent="-285750">
              <a:buFont typeface="Arial"/>
              <a:buChar char="•"/>
            </a:pPr>
            <a:r>
              <a:rPr lang="en-US" sz="3200" dirty="0" smtClean="0"/>
              <a:t>“Remember the Titans”?</a:t>
            </a:r>
          </a:p>
          <a:p>
            <a:pPr marL="573786" lvl="3" indent="-285750">
              <a:buFont typeface="Arial"/>
              <a:buChar char="•"/>
            </a:pPr>
            <a:r>
              <a:rPr lang="en-US" sz="3200" dirty="0" smtClean="0"/>
              <a:t>“Up”?</a:t>
            </a:r>
            <a:endParaRPr lang="en-US" sz="3200" dirty="0"/>
          </a:p>
        </p:txBody>
      </p:sp>
    </p:spTree>
    <p:extLst>
      <p:ext uri="{BB962C8B-B14F-4D97-AF65-F5344CB8AC3E}">
        <p14:creationId xmlns:p14="http://schemas.microsoft.com/office/powerpoint/2010/main" val="329848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characters</a:t>
            </a:r>
            <a:endParaRPr lang="en-US" dirty="0"/>
          </a:p>
        </p:txBody>
      </p:sp>
      <p:sp>
        <p:nvSpPr>
          <p:cNvPr id="3" name="Content Placeholder 2"/>
          <p:cNvSpPr>
            <a:spLocks noGrp="1"/>
          </p:cNvSpPr>
          <p:nvPr>
            <p:ph idx="1"/>
          </p:nvPr>
        </p:nvSpPr>
        <p:spPr>
          <a:xfrm>
            <a:off x="822959" y="1100628"/>
            <a:ext cx="7795403" cy="4021400"/>
          </a:xfrm>
        </p:spPr>
        <p:txBody>
          <a:bodyPr>
            <a:normAutofit/>
          </a:bodyPr>
          <a:lstStyle/>
          <a:p>
            <a:pPr marL="0" indent="0"/>
            <a:r>
              <a:rPr lang="en-US" sz="3500" dirty="0" smtClean="0"/>
              <a:t>Major characters are the main characters who dominate a story</a:t>
            </a:r>
            <a:endParaRPr lang="en-US" sz="3500" dirty="0"/>
          </a:p>
          <a:p>
            <a:pPr marL="573786" lvl="3" indent="-285750">
              <a:buFont typeface="Arial"/>
              <a:buChar char="•"/>
            </a:pPr>
            <a:r>
              <a:rPr lang="en-US" sz="3200" dirty="0" smtClean="0"/>
              <a:t>Often there are only a few major </a:t>
            </a:r>
            <a:r>
              <a:rPr lang="en-US" sz="3200" dirty="0" smtClean="0"/>
              <a:t>characters — look for them as we read</a:t>
            </a:r>
            <a:endParaRPr lang="en-US" sz="3200" dirty="0" smtClean="0"/>
          </a:p>
        </p:txBody>
      </p:sp>
    </p:spTree>
    <p:extLst>
      <p:ext uri="{BB962C8B-B14F-4D97-AF65-F5344CB8AC3E}">
        <p14:creationId xmlns:p14="http://schemas.microsoft.com/office/powerpoint/2010/main" val="30896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characters</a:t>
            </a:r>
            <a:endParaRPr lang="en-US" dirty="0"/>
          </a:p>
        </p:txBody>
      </p:sp>
      <p:sp>
        <p:nvSpPr>
          <p:cNvPr id="3" name="Content Placeholder 2"/>
          <p:cNvSpPr>
            <a:spLocks noGrp="1"/>
          </p:cNvSpPr>
          <p:nvPr>
            <p:ph idx="1"/>
          </p:nvPr>
        </p:nvSpPr>
        <p:spPr>
          <a:xfrm>
            <a:off x="822960" y="1100628"/>
            <a:ext cx="7520940" cy="3813188"/>
          </a:xfrm>
        </p:spPr>
        <p:txBody>
          <a:bodyPr>
            <a:normAutofit fontScale="92500" lnSpcReduction="10000"/>
          </a:bodyPr>
          <a:lstStyle/>
          <a:p>
            <a:pPr marL="0" indent="0"/>
            <a:r>
              <a:rPr lang="en-US" sz="3500" dirty="0" smtClean="0"/>
              <a:t>Minor characters help tell the major character’s story. They provide ways for major characters to reveal their personalities, etc.</a:t>
            </a:r>
            <a:endParaRPr lang="en-US" sz="3500" dirty="0"/>
          </a:p>
          <a:p>
            <a:pPr marL="573786" lvl="3" indent="-285750">
              <a:buFont typeface="Arial"/>
              <a:buChar char="•"/>
            </a:pPr>
            <a:r>
              <a:rPr lang="en-US" sz="3200" dirty="0"/>
              <a:t>Who </a:t>
            </a:r>
            <a:r>
              <a:rPr lang="en-US" sz="3200" dirty="0" smtClean="0"/>
              <a:t>are the minor characters </a:t>
            </a:r>
            <a:r>
              <a:rPr lang="en-US" sz="3200" dirty="0" smtClean="0"/>
              <a:t>in Harry </a:t>
            </a:r>
            <a:r>
              <a:rPr lang="en-US" sz="3200" dirty="0" smtClean="0"/>
              <a:t>Potter?</a:t>
            </a:r>
          </a:p>
          <a:p>
            <a:pPr marL="573786" lvl="3" indent="-285750">
              <a:buFont typeface="Arial"/>
              <a:buChar char="•"/>
            </a:pPr>
            <a:r>
              <a:rPr lang="en-US" sz="3200" dirty="0" smtClean="0"/>
              <a:t>“How to Train Your Dragon”?</a:t>
            </a:r>
            <a:endParaRPr lang="en-US" dirty="0" smtClean="0"/>
          </a:p>
          <a:p>
            <a:pPr marL="573786" lvl="3" indent="-285750">
              <a:buFont typeface="Arial"/>
              <a:buChar char="•"/>
            </a:pPr>
            <a:r>
              <a:rPr lang="en-US" sz="3200" dirty="0" smtClean="0"/>
              <a:t>The new Cinderella?</a:t>
            </a:r>
            <a:endParaRPr lang="en-US" sz="3200" dirty="0"/>
          </a:p>
          <a:p>
            <a:endParaRPr lang="en-US" dirty="0"/>
          </a:p>
        </p:txBody>
      </p:sp>
    </p:spTree>
    <p:extLst>
      <p:ext uri="{BB962C8B-B14F-4D97-AF65-F5344CB8AC3E}">
        <p14:creationId xmlns:p14="http://schemas.microsoft.com/office/powerpoint/2010/main" val="2747740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characters</a:t>
            </a:r>
            <a:endParaRPr lang="en-US" dirty="0"/>
          </a:p>
        </p:txBody>
      </p:sp>
      <p:sp>
        <p:nvSpPr>
          <p:cNvPr id="3" name="Content Placeholder 2"/>
          <p:cNvSpPr>
            <a:spLocks noGrp="1"/>
          </p:cNvSpPr>
          <p:nvPr>
            <p:ph idx="1"/>
          </p:nvPr>
        </p:nvSpPr>
        <p:spPr>
          <a:xfrm>
            <a:off x="822960" y="1100628"/>
            <a:ext cx="7520940" cy="3792366"/>
          </a:xfrm>
        </p:spPr>
        <p:txBody>
          <a:bodyPr>
            <a:normAutofit/>
          </a:bodyPr>
          <a:lstStyle/>
          <a:p>
            <a:pPr marL="0" indent="0"/>
            <a:r>
              <a:rPr lang="en-US" sz="3500" dirty="0" smtClean="0"/>
              <a:t>Dynamic characters experience changes throughout the plot of a story</a:t>
            </a:r>
          </a:p>
          <a:p>
            <a:pPr marL="0" indent="0"/>
            <a:r>
              <a:rPr lang="en-US" sz="3200" dirty="0"/>
              <a:t> </a:t>
            </a:r>
            <a:r>
              <a:rPr lang="en-US" sz="3200" dirty="0" smtClean="0"/>
              <a:t>    Think of it as character growth — who </a:t>
            </a:r>
            <a:r>
              <a:rPr lang="en-US" sz="3200" dirty="0" smtClean="0"/>
              <a:t> 	grows </a:t>
            </a:r>
            <a:r>
              <a:rPr lang="en-US" sz="3200" dirty="0" smtClean="0"/>
              <a:t>or </a:t>
            </a:r>
            <a:r>
              <a:rPr lang="en-US" sz="3200" dirty="0" smtClean="0"/>
              <a:t>changes </a:t>
            </a:r>
            <a:r>
              <a:rPr lang="en-US" sz="3200" dirty="0" smtClean="0"/>
              <a:t>during a story?</a:t>
            </a:r>
            <a:endParaRPr lang="en-US" sz="3200" dirty="0"/>
          </a:p>
          <a:p>
            <a:pPr marL="573786" lvl="3" indent="-285750">
              <a:buFont typeface="Arial"/>
              <a:buChar char="•"/>
            </a:pPr>
            <a:r>
              <a:rPr lang="en-US" sz="3000" dirty="0" smtClean="0"/>
              <a:t>Who </a:t>
            </a:r>
            <a:r>
              <a:rPr lang="en-US" sz="3000" dirty="0" smtClean="0"/>
              <a:t>changes during the first “Iron Man”?</a:t>
            </a:r>
          </a:p>
          <a:p>
            <a:pPr marL="573786" lvl="3" indent="-285750">
              <a:buFont typeface="Arial"/>
              <a:buChar char="•"/>
            </a:pPr>
            <a:r>
              <a:rPr lang="en-US" sz="3000" dirty="0" smtClean="0"/>
              <a:t>“The Lego Movie”?</a:t>
            </a:r>
          </a:p>
          <a:p>
            <a:pPr marL="573786" lvl="3" indent="-285750">
              <a:buFont typeface="Arial"/>
              <a:buChar char="•"/>
            </a:pPr>
            <a:r>
              <a:rPr lang="en-US" sz="3000" dirty="0" smtClean="0"/>
              <a:t>“</a:t>
            </a:r>
            <a:r>
              <a:rPr lang="en-US" sz="3000" dirty="0" smtClean="0"/>
              <a:t>The Hobbit”?</a:t>
            </a:r>
            <a:endParaRPr lang="en-US" sz="3000" dirty="0"/>
          </a:p>
        </p:txBody>
      </p:sp>
    </p:spTree>
    <p:extLst>
      <p:ext uri="{BB962C8B-B14F-4D97-AF65-F5344CB8AC3E}">
        <p14:creationId xmlns:p14="http://schemas.microsoft.com/office/powerpoint/2010/main" val="329396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characters</a:t>
            </a:r>
            <a:endParaRPr lang="en-US" dirty="0"/>
          </a:p>
        </p:txBody>
      </p:sp>
      <p:sp>
        <p:nvSpPr>
          <p:cNvPr id="3" name="Content Placeholder 2"/>
          <p:cNvSpPr>
            <a:spLocks noGrp="1"/>
          </p:cNvSpPr>
          <p:nvPr>
            <p:ph idx="1"/>
          </p:nvPr>
        </p:nvSpPr>
        <p:spPr/>
        <p:txBody>
          <a:bodyPr>
            <a:normAutofit fontScale="92500"/>
          </a:bodyPr>
          <a:lstStyle/>
          <a:p>
            <a:pPr marL="0" indent="0"/>
            <a:r>
              <a:rPr lang="en-US" sz="3500" dirty="0" smtClean="0"/>
              <a:t>Static characters do not experience growth over the course of a story</a:t>
            </a:r>
          </a:p>
          <a:p>
            <a:pPr marL="573786" lvl="3" indent="-285750">
              <a:buFont typeface="Arial"/>
              <a:buChar char="•"/>
            </a:pPr>
            <a:r>
              <a:rPr lang="en-US" sz="3200" dirty="0" smtClean="0"/>
              <a:t>Look for static characters in “Of Mice and Men”</a:t>
            </a:r>
          </a:p>
          <a:p>
            <a:pPr marL="573786" lvl="3" indent="-285750">
              <a:buFont typeface="Arial"/>
              <a:buChar char="•"/>
            </a:pPr>
            <a:r>
              <a:rPr lang="en-US" sz="3200" dirty="0" smtClean="0"/>
              <a:t>Who are static characters in “101 Dalmatians”?</a:t>
            </a:r>
          </a:p>
          <a:p>
            <a:pPr marL="573786" lvl="3" indent="-285750">
              <a:buFont typeface="Arial"/>
              <a:buChar char="•"/>
            </a:pPr>
            <a:r>
              <a:rPr lang="en-US" sz="3200" dirty="0" smtClean="0"/>
              <a:t> “Captain America: The Winter Soldier”?</a:t>
            </a:r>
          </a:p>
        </p:txBody>
      </p:sp>
    </p:spTree>
    <p:extLst>
      <p:ext uri="{BB962C8B-B14F-4D97-AF65-F5344CB8AC3E}">
        <p14:creationId xmlns:p14="http://schemas.microsoft.com/office/powerpoint/2010/main" val="165269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47721" y="120128"/>
            <a:ext cx="5852847" cy="661774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a:endCxn id="5" idx="2"/>
          </p:cNvCxnSpPr>
          <p:nvPr/>
        </p:nvCxnSpPr>
        <p:spPr>
          <a:xfrm flipH="1">
            <a:off x="4574145" y="625862"/>
            <a:ext cx="8582" cy="6112011"/>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647721" y="2745772"/>
            <a:ext cx="585284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647721" y="4717248"/>
            <a:ext cx="5852847"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rot="16200000">
            <a:off x="-1191802" y="2188297"/>
            <a:ext cx="4856587" cy="548640"/>
          </a:xfrm>
        </p:spPr>
        <p:txBody>
          <a:bodyPr/>
          <a:lstStyle/>
          <a:p>
            <a:r>
              <a:rPr lang="en-US" sz="3600" dirty="0" smtClean="0"/>
              <a:t>Character analysis</a:t>
            </a:r>
            <a:endParaRPr lang="en-US" sz="3600" dirty="0"/>
          </a:p>
        </p:txBody>
      </p:sp>
      <p:sp>
        <p:nvSpPr>
          <p:cNvPr id="14" name="Title 1"/>
          <p:cNvSpPr txBox="1">
            <a:spLocks/>
          </p:cNvSpPr>
          <p:nvPr/>
        </p:nvSpPr>
        <p:spPr>
          <a:xfrm>
            <a:off x="1664885" y="625862"/>
            <a:ext cx="1373103" cy="337845"/>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2000" dirty="0" smtClean="0"/>
              <a:t>Physical</a:t>
            </a:r>
            <a:endParaRPr lang="en-US" sz="2000" dirty="0"/>
          </a:p>
        </p:txBody>
      </p:sp>
      <p:sp>
        <p:nvSpPr>
          <p:cNvPr id="15" name="Title 1"/>
          <p:cNvSpPr txBox="1">
            <a:spLocks/>
          </p:cNvSpPr>
          <p:nvPr/>
        </p:nvSpPr>
        <p:spPr>
          <a:xfrm>
            <a:off x="4574145" y="625862"/>
            <a:ext cx="2085399" cy="337845"/>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2000" dirty="0" smtClean="0"/>
              <a:t>Intellectual</a:t>
            </a:r>
            <a:endParaRPr lang="en-US" sz="2000" dirty="0"/>
          </a:p>
        </p:txBody>
      </p:sp>
      <p:sp>
        <p:nvSpPr>
          <p:cNvPr id="16" name="Title 1"/>
          <p:cNvSpPr txBox="1">
            <a:spLocks/>
          </p:cNvSpPr>
          <p:nvPr/>
        </p:nvSpPr>
        <p:spPr>
          <a:xfrm>
            <a:off x="1673467" y="2763572"/>
            <a:ext cx="1604814" cy="337845"/>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2000" dirty="0" smtClean="0"/>
              <a:t>Emotional</a:t>
            </a:r>
            <a:endParaRPr lang="en-US" sz="2000" dirty="0"/>
          </a:p>
        </p:txBody>
      </p:sp>
      <p:sp>
        <p:nvSpPr>
          <p:cNvPr id="17" name="Title 1"/>
          <p:cNvSpPr txBox="1">
            <a:spLocks/>
          </p:cNvSpPr>
          <p:nvPr/>
        </p:nvSpPr>
        <p:spPr>
          <a:xfrm>
            <a:off x="4582727" y="2763572"/>
            <a:ext cx="1373103" cy="337845"/>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2000" dirty="0" smtClean="0"/>
              <a:t>Social</a:t>
            </a:r>
            <a:endParaRPr lang="en-US" sz="2000" dirty="0"/>
          </a:p>
        </p:txBody>
      </p:sp>
      <p:sp>
        <p:nvSpPr>
          <p:cNvPr id="18" name="Title 1"/>
          <p:cNvSpPr txBox="1">
            <a:spLocks/>
          </p:cNvSpPr>
          <p:nvPr/>
        </p:nvSpPr>
        <p:spPr>
          <a:xfrm>
            <a:off x="1664885" y="4700087"/>
            <a:ext cx="2128309" cy="337845"/>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2000" dirty="0" smtClean="0"/>
              <a:t>Philosophical</a:t>
            </a:r>
            <a:endParaRPr lang="en-US" sz="2000" dirty="0"/>
          </a:p>
        </p:txBody>
      </p:sp>
      <p:sp>
        <p:nvSpPr>
          <p:cNvPr id="19" name="Title 1"/>
          <p:cNvSpPr txBox="1">
            <a:spLocks/>
          </p:cNvSpPr>
          <p:nvPr/>
        </p:nvSpPr>
        <p:spPr>
          <a:xfrm>
            <a:off x="4574145" y="4700087"/>
            <a:ext cx="2926423" cy="337845"/>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2000" dirty="0" smtClean="0"/>
              <a:t>10 words</a:t>
            </a:r>
            <a:endParaRPr lang="en-US" sz="2000" dirty="0"/>
          </a:p>
        </p:txBody>
      </p:sp>
      <p:cxnSp>
        <p:nvCxnSpPr>
          <p:cNvPr id="21" name="Straight Connector 20"/>
          <p:cNvCxnSpPr/>
          <p:nvPr/>
        </p:nvCxnSpPr>
        <p:spPr>
          <a:xfrm>
            <a:off x="1673467" y="617798"/>
            <a:ext cx="5852847" cy="0"/>
          </a:xfrm>
          <a:prstGeom prst="line">
            <a:avLst/>
          </a:prstGeom>
        </p:spPr>
        <p:style>
          <a:lnRef idx="2">
            <a:schemeClr val="accent1"/>
          </a:lnRef>
          <a:fillRef idx="0">
            <a:schemeClr val="accent1"/>
          </a:fillRef>
          <a:effectRef idx="1">
            <a:schemeClr val="accent1"/>
          </a:effectRef>
          <a:fontRef idx="minor">
            <a:schemeClr val="tx1"/>
          </a:fontRef>
        </p:style>
      </p:cxnSp>
      <p:sp>
        <p:nvSpPr>
          <p:cNvPr id="24" name="Title 1"/>
          <p:cNvSpPr txBox="1">
            <a:spLocks/>
          </p:cNvSpPr>
          <p:nvPr/>
        </p:nvSpPr>
        <p:spPr>
          <a:xfrm>
            <a:off x="1673466" y="159826"/>
            <a:ext cx="5827101" cy="345909"/>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2000" dirty="0" smtClean="0"/>
              <a:t>Name of the character</a:t>
            </a:r>
            <a:endParaRPr lang="en-US" sz="2000" dirty="0"/>
          </a:p>
        </p:txBody>
      </p:sp>
    </p:spTree>
    <p:extLst>
      <p:ext uri="{BB962C8B-B14F-4D97-AF65-F5344CB8AC3E}">
        <p14:creationId xmlns:p14="http://schemas.microsoft.com/office/powerpoint/2010/main" val="324421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a:t>
            </a:r>
            <a:endParaRPr lang="en-US" dirty="0"/>
          </a:p>
        </p:txBody>
      </p:sp>
      <p:sp>
        <p:nvSpPr>
          <p:cNvPr id="3" name="Content Placeholder 2"/>
          <p:cNvSpPr>
            <a:spLocks noGrp="1"/>
          </p:cNvSpPr>
          <p:nvPr>
            <p:ph idx="1"/>
          </p:nvPr>
        </p:nvSpPr>
        <p:spPr/>
        <p:txBody>
          <a:bodyPr>
            <a:noAutofit/>
          </a:bodyPr>
          <a:lstStyle/>
          <a:p>
            <a:r>
              <a:rPr lang="en-US" sz="1300" dirty="0"/>
              <a:t>Physical. What does the character look like? How do the character’s physical attributes play a role in the story? How does the character feel about his or her physical attributes? How does the character change physically during the story? How do these changes affect the character’s experience?</a:t>
            </a:r>
          </a:p>
          <a:p>
            <a:r>
              <a:rPr lang="en-US" sz="1300" dirty="0"/>
              <a:t>Intellectual. How would you describe this character’s intelligence? What does this character know? How does this character’s intellect compare to others in the story? Is this character smart enough to thrive in the world in which he or she lives? What does this character learn as the story develops?</a:t>
            </a:r>
          </a:p>
          <a:p>
            <a:r>
              <a:rPr lang="en-US" sz="1300" dirty="0"/>
              <a:t>Emotional. How does this character feel most of the time? How do his or her feelings change throughout the story? How does this character feel about himself or herself? When faced with challenges in the story, what emotions come up for this character?</a:t>
            </a:r>
          </a:p>
          <a:p>
            <a:r>
              <a:rPr lang="en-US" sz="1300" dirty="0"/>
              <a:t>Social. How does this character get along with other characters in the story? Who does this character choose for friends and why does this character choose them? Where does this character stand in the social order? How does this character’s social standing affect events in the story?</a:t>
            </a:r>
          </a:p>
          <a:p>
            <a:r>
              <a:rPr lang="en-US" sz="1300" dirty="0"/>
              <a:t>Philosophical. What does this character believe about the way life is? What are these beliefs based on? How do these beliefs affect the choices this character makes? How do those beliefs change throughout the story? Do others in the story share these beliefs?</a:t>
            </a:r>
          </a:p>
          <a:p>
            <a:r>
              <a:rPr lang="en-US" sz="1300" dirty="0"/>
              <a:t>10 words. What are 10 words that you would use to describe this character</a:t>
            </a:r>
            <a:r>
              <a:rPr lang="en-US" sz="1300" dirty="0" smtClean="0"/>
              <a:t>?</a:t>
            </a:r>
            <a:endParaRPr lang="en-US" sz="1300" dirty="0"/>
          </a:p>
        </p:txBody>
      </p:sp>
    </p:spTree>
    <p:extLst>
      <p:ext uri="{BB962C8B-B14F-4D97-AF65-F5344CB8AC3E}">
        <p14:creationId xmlns:p14="http://schemas.microsoft.com/office/powerpoint/2010/main" val="1210321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200</Words>
  <Application>Microsoft Macintosh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Characterization</vt:lpstr>
      <vt:lpstr>Protagonist</vt:lpstr>
      <vt:lpstr>Antagonist</vt:lpstr>
      <vt:lpstr>Major characters</vt:lpstr>
      <vt:lpstr>Minor characters</vt:lpstr>
      <vt:lpstr>Dynamic characters</vt:lpstr>
      <vt:lpstr>Static characters</vt:lpstr>
      <vt:lpstr>Character analysis</vt:lpstr>
      <vt:lpstr>Categories</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dc:title>
  <dc:creator>Jackie Hicken</dc:creator>
  <cp:lastModifiedBy>Jackie Hicken</cp:lastModifiedBy>
  <cp:revision>33</cp:revision>
  <dcterms:created xsi:type="dcterms:W3CDTF">2015-08-27T22:52:34Z</dcterms:created>
  <dcterms:modified xsi:type="dcterms:W3CDTF">2015-08-31T04:20:11Z</dcterms:modified>
</cp:coreProperties>
</file>