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1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8918-6A00-5C4D-A5AE-0749F05D68F5}" type="datetimeFigureOut">
              <a:rPr lang="en-US" smtClean="0"/>
              <a:t>8/27/15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0023-78F0-4E4B-9C51-4C4FAE808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8918-6A00-5C4D-A5AE-0749F05D68F5}" type="datetimeFigureOut">
              <a:rPr lang="en-US" smtClean="0"/>
              <a:t>8/27/15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0023-78F0-4E4B-9C51-4C4FAE808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8918-6A00-5C4D-A5AE-0749F05D68F5}" type="datetimeFigureOut">
              <a:rPr lang="en-US" smtClean="0"/>
              <a:t>8/27/15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0023-78F0-4E4B-9C51-4C4FAE808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8918-6A00-5C4D-A5AE-0749F05D68F5}" type="datetimeFigureOut">
              <a:rPr lang="en-US" smtClean="0"/>
              <a:t>8/27/15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0023-78F0-4E4B-9C51-4C4FAE808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8918-6A00-5C4D-A5AE-0749F05D68F5}" type="datetimeFigureOut">
              <a:rPr lang="en-US" smtClean="0"/>
              <a:t>8/27/15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0023-78F0-4E4B-9C51-4C4FAE808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8918-6A00-5C4D-A5AE-0749F05D68F5}" type="datetimeFigureOut">
              <a:rPr lang="en-US" smtClean="0"/>
              <a:t>8/27/15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0023-78F0-4E4B-9C51-4C4FAE8082A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8918-6A00-5C4D-A5AE-0749F05D68F5}" type="datetimeFigureOut">
              <a:rPr lang="en-US" smtClean="0"/>
              <a:t>8/27/15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0023-78F0-4E4B-9C51-4C4FAE808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8918-6A00-5C4D-A5AE-0749F05D68F5}" type="datetimeFigureOut">
              <a:rPr lang="en-US" smtClean="0"/>
              <a:t>8/27/15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0023-78F0-4E4B-9C51-4C4FAE808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8918-6A00-5C4D-A5AE-0749F05D68F5}" type="datetimeFigureOut">
              <a:rPr lang="en-US" smtClean="0"/>
              <a:t>8/27/15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0023-78F0-4E4B-9C51-4C4FAE808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8918-6A00-5C4D-A5AE-0749F05D68F5}" type="datetimeFigureOut">
              <a:rPr lang="en-US" smtClean="0"/>
              <a:t>8/27/15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C40023-78F0-4E4B-9C51-4C4FAE808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8918-6A00-5C4D-A5AE-0749F05D68F5}" type="datetimeFigureOut">
              <a:rPr lang="en-US" smtClean="0"/>
              <a:t>8/27/15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0023-78F0-4E4B-9C51-4C4FAE8082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C138918-6A00-5C4D-A5AE-0749F05D68F5}" type="datetimeFigureOut">
              <a:rPr lang="en-US" smtClean="0"/>
              <a:t>8/27/15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1C40023-78F0-4E4B-9C51-4C4FAE8082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962831" y="1896971"/>
            <a:ext cx="5648623" cy="1204306"/>
          </a:xfrm>
        </p:spPr>
        <p:txBody>
          <a:bodyPr/>
          <a:lstStyle/>
          <a:p>
            <a:r>
              <a:rPr lang="en-US" sz="4900" dirty="0" smtClean="0"/>
              <a:t>Characterization</a:t>
            </a:r>
            <a:endParaRPr lang="en-US" sz="4900" dirty="0"/>
          </a:p>
        </p:txBody>
      </p:sp>
    </p:spTree>
    <p:extLst>
      <p:ext uri="{BB962C8B-B14F-4D97-AF65-F5344CB8AC3E}">
        <p14:creationId xmlns:p14="http://schemas.microsoft.com/office/powerpoint/2010/main" val="3931156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Stereotypical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3786" lvl="3" indent="-285750">
              <a:buFont typeface="Arial"/>
              <a:buChar char="•"/>
            </a:pPr>
            <a:r>
              <a:rPr lang="en-US" sz="3200" dirty="0" smtClean="0"/>
              <a:t>The absent-minded professor</a:t>
            </a:r>
          </a:p>
          <a:p>
            <a:pPr marL="573786" lvl="3" indent="-285750">
              <a:buFont typeface="Arial"/>
              <a:buChar char="•"/>
            </a:pPr>
            <a:r>
              <a:rPr lang="en-US" sz="3200" dirty="0" smtClean="0"/>
              <a:t>The boy/girl next door</a:t>
            </a:r>
          </a:p>
          <a:p>
            <a:pPr marL="573786" lvl="3" indent="-285750">
              <a:buFont typeface="Arial"/>
              <a:buChar char="•"/>
            </a:pPr>
            <a:r>
              <a:rPr lang="en-US" sz="3200" dirty="0" smtClean="0"/>
              <a:t>The clown/fool</a:t>
            </a:r>
          </a:p>
          <a:p>
            <a:pPr marL="573786" lvl="3" indent="-285750">
              <a:buFont typeface="Arial"/>
              <a:buChar char="•"/>
            </a:pPr>
            <a:r>
              <a:rPr lang="en-US" sz="3200" dirty="0" smtClean="0"/>
              <a:t>The damsel in distress/knight in shining armor</a:t>
            </a:r>
          </a:p>
          <a:p>
            <a:pPr marL="573786" lvl="3" indent="-285750">
              <a:buFont typeface="Arial"/>
              <a:buChar char="•"/>
            </a:pPr>
            <a:r>
              <a:rPr lang="en-US" sz="3200" dirty="0" smtClean="0"/>
              <a:t>Nerd</a:t>
            </a:r>
          </a:p>
          <a:p>
            <a:pPr marL="573786" lvl="3" indent="-285750">
              <a:buFont typeface="Arial"/>
              <a:buChar char="•"/>
            </a:pPr>
            <a:r>
              <a:rPr lang="en-US" sz="3200" dirty="0"/>
              <a:t>S</a:t>
            </a:r>
            <a:r>
              <a:rPr lang="en-US" sz="3200" dirty="0" smtClean="0"/>
              <a:t>arcastic best friend</a:t>
            </a:r>
          </a:p>
          <a:p>
            <a:pPr marL="573786" lvl="3" indent="-285750">
              <a:buFont typeface="Arial"/>
              <a:buChar char="•"/>
            </a:pPr>
            <a:r>
              <a:rPr lang="en-US" sz="3200" dirty="0" smtClean="0"/>
              <a:t>The tortured artist</a:t>
            </a:r>
          </a:p>
        </p:txBody>
      </p:sp>
    </p:spTree>
    <p:extLst>
      <p:ext uri="{BB962C8B-B14F-4D97-AF65-F5344CB8AC3E}">
        <p14:creationId xmlns:p14="http://schemas.microsoft.com/office/powerpoint/2010/main" val="2500627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816220" cy="3579849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en-US" sz="3500" dirty="0" smtClean="0"/>
              <a:t>A character whose job is to contrast with the major character, either as an opposite or as a weaker version of the main character</a:t>
            </a:r>
          </a:p>
          <a:p>
            <a:pPr marL="573786" lvl="3" indent="-285750">
              <a:buFont typeface="Arial"/>
              <a:buChar char="•"/>
            </a:pPr>
            <a:r>
              <a:rPr lang="en-US" sz="3200" dirty="0" err="1" smtClean="0"/>
              <a:t>Dimmesdale</a:t>
            </a:r>
            <a:r>
              <a:rPr lang="en-US" sz="3200" dirty="0" smtClean="0"/>
              <a:t> vs. </a:t>
            </a:r>
            <a:r>
              <a:rPr lang="en-US" sz="3200" dirty="0"/>
              <a:t>H</a:t>
            </a:r>
            <a:r>
              <a:rPr lang="en-US" sz="3200" dirty="0" smtClean="0"/>
              <a:t>ester?</a:t>
            </a:r>
          </a:p>
          <a:p>
            <a:pPr marL="573786" lvl="3" indent="-285750">
              <a:buFont typeface="Arial"/>
              <a:buChar char="•"/>
            </a:pPr>
            <a:r>
              <a:rPr lang="en-US" sz="3200" dirty="0"/>
              <a:t>H</a:t>
            </a:r>
            <a:r>
              <a:rPr lang="en-US" sz="3200" dirty="0" smtClean="0"/>
              <a:t>an Solo vs. Luke Skywalker (Episode IV)</a:t>
            </a:r>
          </a:p>
          <a:p>
            <a:pPr marL="573786" lvl="3" indent="-285750">
              <a:buFont typeface="Arial"/>
              <a:buChar char="•"/>
            </a:pPr>
            <a:r>
              <a:rPr lang="en-US" sz="3200" dirty="0" err="1" smtClean="0"/>
              <a:t>Katniss</a:t>
            </a:r>
            <a:r>
              <a:rPr lang="en-US" sz="3200" dirty="0" smtClean="0"/>
              <a:t> vs. </a:t>
            </a:r>
            <a:r>
              <a:rPr lang="en-US" sz="3200" dirty="0" err="1" smtClean="0"/>
              <a:t>Peeta</a:t>
            </a: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17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Anti-hero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/>
            <a:r>
              <a:rPr lang="en-US" sz="3500" dirty="0" smtClean="0"/>
              <a:t>A protagonist who lacks heroic qualities</a:t>
            </a:r>
            <a:endParaRPr lang="en-US" sz="3500" dirty="0"/>
          </a:p>
          <a:p>
            <a:pPr marL="573786" lvl="3" indent="-285750">
              <a:buFont typeface="Arial"/>
              <a:buChar char="•"/>
            </a:pPr>
            <a:r>
              <a:rPr lang="en-US" sz="3200" dirty="0" smtClean="0"/>
              <a:t>Dexter, Dr. House, Walter White, </a:t>
            </a:r>
            <a:r>
              <a:rPr lang="en-US" sz="3200" dirty="0" err="1" smtClean="0"/>
              <a:t>Deadpool</a:t>
            </a:r>
            <a:r>
              <a:rPr lang="en-US" sz="3200" dirty="0" smtClean="0"/>
              <a:t>, Neil </a:t>
            </a:r>
            <a:r>
              <a:rPr lang="en-US" sz="3200" dirty="0" err="1" smtClean="0"/>
              <a:t>Caffrey</a:t>
            </a:r>
            <a:r>
              <a:rPr lang="en-US" sz="3200" dirty="0" smtClean="0"/>
              <a:t> in “White Collar”</a:t>
            </a:r>
          </a:p>
          <a:p>
            <a:pPr marL="573786" lvl="3" indent="-285750">
              <a:buFont typeface="Arial"/>
              <a:buChar char="•"/>
            </a:pPr>
            <a:r>
              <a:rPr lang="en-US" sz="3200" dirty="0" smtClean="0"/>
              <a:t>Jay Gatsby in “The Great Gatsby”</a:t>
            </a:r>
          </a:p>
          <a:p>
            <a:pPr marL="573786" lvl="3" indent="-285750">
              <a:buFont typeface="Arial"/>
              <a:buChar char="•"/>
            </a:pPr>
            <a:r>
              <a:rPr lang="en-US" sz="3200" dirty="0" smtClean="0"/>
              <a:t>Heathcliff in “Wuthering Heights”</a:t>
            </a:r>
          </a:p>
          <a:p>
            <a:pPr marL="573786" lvl="3" indent="-285750">
              <a:buFont typeface="Arial"/>
              <a:buChar char="•"/>
            </a:pPr>
            <a:r>
              <a:rPr lang="en-US" sz="3200" dirty="0" smtClean="0"/>
              <a:t>Is there an anti-hero in “The Scarlet Letter”?</a:t>
            </a:r>
          </a:p>
        </p:txBody>
      </p:sp>
    </p:spTree>
    <p:extLst>
      <p:ext uri="{BB962C8B-B14F-4D97-AF65-F5344CB8AC3E}">
        <p14:creationId xmlns:p14="http://schemas.microsoft.com/office/powerpoint/2010/main" val="3619323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Protagonist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/>
            <a:r>
              <a:rPr lang="en-US" sz="3500" dirty="0" smtClean="0"/>
              <a:t>The main character around whom most of a work revolves</a:t>
            </a:r>
          </a:p>
          <a:p>
            <a:pPr marL="573786" lvl="3" indent="-285750">
              <a:buFont typeface="Arial"/>
              <a:buChar char="•"/>
            </a:pPr>
            <a:r>
              <a:rPr lang="en-US" sz="3200" dirty="0" smtClean="0"/>
              <a:t>Who is the protagonist in “The Scarlet Letter”?</a:t>
            </a:r>
          </a:p>
          <a:p>
            <a:pPr marL="573786" lvl="3" indent="-285750">
              <a:buFont typeface="Arial"/>
              <a:buChar char="•"/>
            </a:pPr>
            <a:r>
              <a:rPr lang="en-US" sz="3200" dirty="0" smtClean="0"/>
              <a:t>What about the Harry Potter series?</a:t>
            </a:r>
          </a:p>
          <a:p>
            <a:pPr marL="573786" lvl="3" indent="-285750">
              <a:buFont typeface="Arial"/>
              <a:buChar char="•"/>
            </a:pPr>
            <a:r>
              <a:rPr lang="en-US" sz="3200" dirty="0" smtClean="0"/>
              <a:t>Lord of the Rings?</a:t>
            </a:r>
          </a:p>
          <a:p>
            <a:pPr marL="573786" lvl="3" indent="-285750">
              <a:buFont typeface="Arial"/>
              <a:buChar char="•"/>
            </a:pPr>
            <a:r>
              <a:rPr lang="en-US" sz="3200" dirty="0" smtClean="0"/>
              <a:t>Star Wars?</a:t>
            </a:r>
          </a:p>
          <a:p>
            <a:pPr marL="573786" lvl="3" indent="-285750">
              <a:buFont typeface="Arial"/>
              <a:buChar char="•"/>
            </a:pPr>
            <a:r>
              <a:rPr lang="en-US" sz="3200" dirty="0" smtClean="0"/>
              <a:t>The Hunger Games?</a:t>
            </a:r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33406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Antagonist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75651"/>
          </a:xfrm>
        </p:spPr>
        <p:txBody>
          <a:bodyPr>
            <a:normAutofit fontScale="92500" lnSpcReduction="20000"/>
          </a:bodyPr>
          <a:lstStyle/>
          <a:p>
            <a:pPr marL="0" indent="0"/>
            <a:r>
              <a:rPr lang="en-US" sz="3500" dirty="0" smtClean="0"/>
              <a:t>Something/someone that contends against a main character</a:t>
            </a:r>
          </a:p>
          <a:p>
            <a:pPr marL="0" indent="0"/>
            <a:r>
              <a:rPr lang="en-US" sz="3500" dirty="0" smtClean="0"/>
              <a:t>   </a:t>
            </a:r>
            <a:r>
              <a:rPr lang="en-US" sz="3200" dirty="0" smtClean="0"/>
              <a:t>Could be a person, an animal, a force of </a:t>
            </a:r>
            <a:r>
              <a:rPr lang="en-US" sz="3200" dirty="0"/>
              <a:t> </a:t>
            </a:r>
            <a:r>
              <a:rPr lang="en-US" sz="3200" dirty="0" smtClean="0"/>
              <a:t> 	nature, a set of circumstances, etc.</a:t>
            </a:r>
          </a:p>
          <a:p>
            <a:pPr marL="573786" lvl="3" indent="-285750">
              <a:buFont typeface="Arial"/>
              <a:buChar char="•"/>
            </a:pPr>
            <a:r>
              <a:rPr lang="en-US" sz="3200" dirty="0" smtClean="0"/>
              <a:t>What/who is the antagonist in “The Scarlet Letter”?</a:t>
            </a:r>
          </a:p>
          <a:p>
            <a:pPr marL="573786" lvl="3" indent="-285750">
              <a:buFont typeface="Arial"/>
              <a:buChar char="•"/>
            </a:pPr>
            <a:r>
              <a:rPr lang="en-US" sz="3200" dirty="0" smtClean="0"/>
              <a:t>“The </a:t>
            </a:r>
            <a:r>
              <a:rPr lang="en-US" sz="3200" dirty="0" err="1" smtClean="0"/>
              <a:t>Incredibles</a:t>
            </a:r>
            <a:r>
              <a:rPr lang="en-US" sz="3200" dirty="0" smtClean="0"/>
              <a:t>”?</a:t>
            </a:r>
          </a:p>
          <a:p>
            <a:pPr marL="573786" lvl="3" indent="-285750">
              <a:buFont typeface="Arial"/>
              <a:buChar char="•"/>
            </a:pPr>
            <a:r>
              <a:rPr lang="en-US" sz="3200" dirty="0" smtClean="0"/>
              <a:t>“Remember the Titans”?</a:t>
            </a:r>
          </a:p>
          <a:p>
            <a:pPr marL="573786" lvl="3" indent="-285750">
              <a:buFont typeface="Arial"/>
              <a:buChar char="•"/>
            </a:pPr>
            <a:r>
              <a:rPr lang="en-US" sz="3200" dirty="0" smtClean="0"/>
              <a:t>“Up”?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98486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100628"/>
            <a:ext cx="7795403" cy="4021400"/>
          </a:xfrm>
        </p:spPr>
        <p:txBody>
          <a:bodyPr>
            <a:normAutofit fontScale="92500" lnSpcReduction="20000"/>
          </a:bodyPr>
          <a:lstStyle/>
          <a:p>
            <a:pPr marL="0" indent="0"/>
            <a:r>
              <a:rPr lang="en-US" sz="3500" dirty="0" smtClean="0"/>
              <a:t>Major characters are the main characters who dominate a story</a:t>
            </a:r>
            <a:endParaRPr lang="en-US" sz="3500" dirty="0"/>
          </a:p>
          <a:p>
            <a:pPr marL="573786" lvl="3" indent="-285750">
              <a:buFont typeface="Arial"/>
              <a:buChar char="•"/>
            </a:pPr>
            <a:r>
              <a:rPr lang="en-US" sz="3200" dirty="0" smtClean="0"/>
              <a:t>Often there are only a few major characters</a:t>
            </a:r>
          </a:p>
          <a:p>
            <a:pPr marL="573786" lvl="3" indent="-285750">
              <a:buFont typeface="Arial"/>
              <a:buChar char="•"/>
            </a:pPr>
            <a:r>
              <a:rPr lang="en-US" sz="3200" dirty="0" smtClean="0"/>
              <a:t>Who are the major characters in “The Scarlet Letter”?</a:t>
            </a:r>
          </a:p>
          <a:p>
            <a:pPr marL="573786" lvl="3" indent="-285750">
              <a:buFont typeface="Arial"/>
              <a:buChar char="•"/>
            </a:pPr>
            <a:r>
              <a:rPr lang="en-US" sz="3200" dirty="0" smtClean="0"/>
              <a:t>In the Harry Potter series?</a:t>
            </a:r>
          </a:p>
          <a:p>
            <a:pPr marL="573786" lvl="3" indent="-285750">
              <a:buFont typeface="Arial"/>
              <a:buChar char="•"/>
            </a:pPr>
            <a:r>
              <a:rPr lang="en-US" sz="3200" dirty="0" smtClean="0"/>
              <a:t>In the Divergent series?</a:t>
            </a:r>
          </a:p>
          <a:p>
            <a:pPr marL="573786" lvl="3" indent="-285750">
              <a:buFont typeface="Arial"/>
              <a:buChar char="•"/>
            </a:pPr>
            <a:r>
              <a:rPr lang="en-US" sz="3200" dirty="0" smtClean="0"/>
              <a:t>In the “Series of Unfortunate Events” stories?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66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Minor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13188"/>
          </a:xfrm>
        </p:spPr>
        <p:txBody>
          <a:bodyPr>
            <a:normAutofit fontScale="92500" lnSpcReduction="20000"/>
          </a:bodyPr>
          <a:lstStyle/>
          <a:p>
            <a:pPr marL="0" indent="0"/>
            <a:r>
              <a:rPr lang="en-US" sz="3500" dirty="0" smtClean="0"/>
              <a:t>Minor characters help tell the major character’s story. They provide ways for major characters to reveal their personalities, etc.</a:t>
            </a:r>
            <a:endParaRPr lang="en-US" sz="3500" dirty="0"/>
          </a:p>
          <a:p>
            <a:pPr marL="573786" lvl="3" indent="-285750">
              <a:buFont typeface="Arial"/>
              <a:buChar char="•"/>
            </a:pPr>
            <a:r>
              <a:rPr lang="en-US" sz="3200" dirty="0"/>
              <a:t>Who </a:t>
            </a:r>
            <a:r>
              <a:rPr lang="en-US" sz="3200" dirty="0" smtClean="0"/>
              <a:t>are the minor characters in </a:t>
            </a:r>
            <a:r>
              <a:rPr lang="en-US" sz="3200" dirty="0"/>
              <a:t>“The Scarlet Letter”?</a:t>
            </a:r>
          </a:p>
          <a:p>
            <a:pPr marL="573786" lvl="3" indent="-285750">
              <a:buFont typeface="Arial"/>
              <a:buChar char="•"/>
            </a:pPr>
            <a:r>
              <a:rPr lang="en-US" sz="3200" dirty="0" smtClean="0"/>
              <a:t>Harry Potter?</a:t>
            </a:r>
          </a:p>
          <a:p>
            <a:pPr marL="573786" lvl="3" indent="-285750">
              <a:buFont typeface="Arial"/>
              <a:buChar char="•"/>
            </a:pPr>
            <a:r>
              <a:rPr lang="en-US" sz="3200" dirty="0" smtClean="0"/>
              <a:t>“How to Train Your Dragon”?</a:t>
            </a:r>
            <a:endParaRPr lang="en-US" dirty="0" smtClean="0"/>
          </a:p>
          <a:p>
            <a:pPr marL="573786" lvl="3" indent="-285750">
              <a:buFont typeface="Arial"/>
              <a:buChar char="•"/>
            </a:pPr>
            <a:r>
              <a:rPr lang="en-US" sz="3200" dirty="0" smtClean="0"/>
              <a:t>The new Cinderella?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740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792366"/>
          </a:xfrm>
        </p:spPr>
        <p:txBody>
          <a:bodyPr>
            <a:normAutofit fontScale="85000" lnSpcReduction="20000"/>
          </a:bodyPr>
          <a:lstStyle/>
          <a:p>
            <a:pPr marL="0" indent="0"/>
            <a:r>
              <a:rPr lang="en-US" sz="3500" dirty="0" smtClean="0"/>
              <a:t>Dynamic characters experience changes throughout the plot of a story</a:t>
            </a:r>
          </a:p>
          <a:p>
            <a:pPr marL="0" indent="0"/>
            <a:r>
              <a:rPr lang="en-US" sz="3200" dirty="0"/>
              <a:t> </a:t>
            </a:r>
            <a:r>
              <a:rPr lang="en-US" sz="3200" dirty="0" smtClean="0"/>
              <a:t>    Think of it as character growth — who grows or  	changes during a story?</a:t>
            </a:r>
            <a:endParaRPr lang="en-US" sz="3200" dirty="0"/>
          </a:p>
          <a:p>
            <a:pPr marL="573786" lvl="3" indent="-285750">
              <a:buFont typeface="Arial"/>
              <a:buChar char="•"/>
            </a:pPr>
            <a:r>
              <a:rPr lang="en-US" sz="3200" dirty="0" smtClean="0"/>
              <a:t>Who do you predict will change during “</a:t>
            </a:r>
            <a:r>
              <a:rPr lang="en-US" sz="3000" dirty="0" smtClean="0"/>
              <a:t>The Scarlet Letter”?</a:t>
            </a:r>
          </a:p>
          <a:p>
            <a:pPr marL="573786" lvl="3" indent="-285750">
              <a:buFont typeface="Arial"/>
              <a:buChar char="•"/>
            </a:pPr>
            <a:r>
              <a:rPr lang="en-US" sz="3000" dirty="0" smtClean="0"/>
              <a:t>Who changes during the first “Iron Man”?</a:t>
            </a:r>
          </a:p>
          <a:p>
            <a:pPr marL="573786" lvl="3" indent="-285750">
              <a:buFont typeface="Arial"/>
              <a:buChar char="•"/>
            </a:pPr>
            <a:r>
              <a:rPr lang="en-US" sz="3000" dirty="0" smtClean="0"/>
              <a:t>“Guardians of the Galaxy”?</a:t>
            </a:r>
          </a:p>
          <a:p>
            <a:pPr marL="573786" lvl="3" indent="-285750">
              <a:buFont typeface="Arial"/>
              <a:buChar char="•"/>
            </a:pPr>
            <a:r>
              <a:rPr lang="en-US" sz="3000" dirty="0" smtClean="0"/>
              <a:t>“The Lego Movie”?</a:t>
            </a:r>
          </a:p>
          <a:p>
            <a:pPr marL="573786" lvl="3" indent="-285750">
              <a:buFont typeface="Arial"/>
              <a:buChar char="•"/>
            </a:pPr>
            <a:r>
              <a:rPr lang="en-US" sz="3000" dirty="0" smtClean="0"/>
              <a:t>“The Hobbit”?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293964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/>
            <a:r>
              <a:rPr lang="en-US" sz="3500" dirty="0" smtClean="0"/>
              <a:t>Static characters do not experience growth over the course of a story</a:t>
            </a:r>
          </a:p>
          <a:p>
            <a:pPr marL="573786" lvl="3" indent="-285750">
              <a:buFont typeface="Arial"/>
              <a:buChar char="•"/>
            </a:pPr>
            <a:r>
              <a:rPr lang="en-US" sz="3200" dirty="0" smtClean="0"/>
              <a:t>Who do you predict will remain static during “The Scarlet Letter”?</a:t>
            </a:r>
            <a:endParaRPr lang="en-US" sz="3200" dirty="0"/>
          </a:p>
          <a:p>
            <a:pPr marL="573786" lvl="3" indent="-285750">
              <a:buFont typeface="Arial"/>
              <a:buChar char="•"/>
            </a:pPr>
            <a:r>
              <a:rPr lang="en-US" sz="3200" dirty="0" smtClean="0"/>
              <a:t>Who are static characters in “101 Dalmatians”?</a:t>
            </a:r>
          </a:p>
          <a:p>
            <a:pPr marL="573786" lvl="3" indent="-285750">
              <a:buFont typeface="Arial"/>
              <a:buChar char="•"/>
            </a:pPr>
            <a:r>
              <a:rPr lang="en-US" sz="3200" dirty="0" smtClean="0"/>
              <a:t>“Pitch Perfect”?</a:t>
            </a:r>
          </a:p>
          <a:p>
            <a:pPr marL="573786" lvl="3" indent="-285750">
              <a:buFont typeface="Arial"/>
              <a:buChar char="•"/>
            </a:pPr>
            <a:r>
              <a:rPr lang="en-US" sz="3200" dirty="0" smtClean="0"/>
              <a:t>“Captain America: The Winter Soldier”?</a:t>
            </a:r>
          </a:p>
          <a:p>
            <a:pPr marL="573786" lvl="3" indent="-285750">
              <a:buFont typeface="Arial"/>
              <a:buChar char="•"/>
            </a:pPr>
            <a:r>
              <a:rPr lang="en-US" sz="3200" dirty="0" smtClean="0"/>
              <a:t>“Taken”?</a:t>
            </a:r>
          </a:p>
        </p:txBody>
      </p:sp>
    </p:spTree>
    <p:extLst>
      <p:ext uri="{BB962C8B-B14F-4D97-AF65-F5344CB8AC3E}">
        <p14:creationId xmlns:p14="http://schemas.microsoft.com/office/powerpoint/2010/main" val="1652698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Flat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/>
            <a:r>
              <a:rPr lang="en-US" sz="3500" dirty="0" smtClean="0"/>
              <a:t>A character viewed only through one side</a:t>
            </a:r>
            <a:endParaRPr lang="en-US" sz="3200" dirty="0" smtClean="0"/>
          </a:p>
          <a:p>
            <a:pPr marL="573786" lvl="3" indent="-285750">
              <a:buFont typeface="Arial"/>
              <a:buChar char="•"/>
            </a:pPr>
            <a:r>
              <a:rPr lang="en-US" sz="3200" dirty="0" smtClean="0"/>
              <a:t>Is a character always mean? Nice? Clumsy? Sarcastic? Hungry? Moody?</a:t>
            </a:r>
          </a:p>
          <a:p>
            <a:pPr marL="573786" lvl="3" indent="-285750">
              <a:buFont typeface="Arial"/>
              <a:buChar char="•"/>
            </a:pPr>
            <a:r>
              <a:rPr lang="en-US" sz="3200" dirty="0" smtClean="0"/>
              <a:t>If there’s nothing else to the character, that character is flat</a:t>
            </a:r>
          </a:p>
          <a:p>
            <a:pPr marL="573786" lvl="3" indent="-285750">
              <a:buFont typeface="Arial"/>
              <a:buChar char="•"/>
            </a:pPr>
            <a:r>
              <a:rPr lang="en-US" sz="3200" dirty="0" smtClean="0"/>
              <a:t>Red Shirts, Filch, Fanny Price, Bella, many Disney princes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606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29" y="1100627"/>
            <a:ext cx="8431007" cy="4229613"/>
          </a:xfrm>
        </p:spPr>
        <p:txBody>
          <a:bodyPr>
            <a:normAutofit fontScale="85000" lnSpcReduction="10000"/>
          </a:bodyPr>
          <a:lstStyle/>
          <a:p>
            <a:pPr marL="0" indent="0"/>
            <a:r>
              <a:rPr lang="en-US" sz="3500" dirty="0" smtClean="0"/>
              <a:t>Round characters have more than one facet to their personality</a:t>
            </a:r>
          </a:p>
          <a:p>
            <a:pPr marL="0" indent="0"/>
            <a:r>
              <a:rPr lang="en-US" sz="3500" dirty="0" smtClean="0"/>
              <a:t>“The test of a round character is whether it is capable of surprising us in any way” – E.M. Forster</a:t>
            </a:r>
            <a:endParaRPr lang="en-US" sz="3200" dirty="0"/>
          </a:p>
          <a:p>
            <a:pPr marL="573786" lvl="3" indent="-285750">
              <a:buFont typeface="Arial"/>
              <a:buChar char="•"/>
            </a:pPr>
            <a:r>
              <a:rPr lang="en-US" sz="3200" dirty="0" smtClean="0"/>
              <a:t>Why would Hester be considered a round character?</a:t>
            </a:r>
            <a:endParaRPr lang="en-US" sz="3200" dirty="0"/>
          </a:p>
          <a:p>
            <a:pPr marL="573786" lvl="3" indent="-285750">
              <a:buFont typeface="Arial"/>
              <a:buChar char="•"/>
            </a:pPr>
            <a:r>
              <a:rPr lang="en-US" sz="3200" dirty="0" smtClean="0"/>
              <a:t>Who’s a round character in Harry Potter?</a:t>
            </a:r>
            <a:endParaRPr lang="en-US" sz="3200" dirty="0"/>
          </a:p>
          <a:p>
            <a:pPr marL="573786" lvl="3" indent="-285750">
              <a:buFont typeface="Arial"/>
              <a:buChar char="•"/>
            </a:pPr>
            <a:r>
              <a:rPr lang="en-US" sz="3200" dirty="0" smtClean="0"/>
              <a:t>What about the Shrek films?</a:t>
            </a:r>
          </a:p>
          <a:p>
            <a:pPr marL="573786" lvl="3" indent="-285750">
              <a:buFont typeface="Arial"/>
              <a:buChar char="•"/>
            </a:pPr>
            <a:r>
              <a:rPr lang="en-US" sz="3200" dirty="0" smtClean="0"/>
              <a:t>The new (or old) Star Trek films?</a:t>
            </a:r>
            <a:endParaRPr lang="en-US" sz="3200" dirty="0"/>
          </a:p>
          <a:p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5957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137</TotalTime>
  <Words>497</Words>
  <Application>Microsoft Macintosh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Angles</vt:lpstr>
      <vt:lpstr>Characterization</vt:lpstr>
      <vt:lpstr>Protagonist</vt:lpstr>
      <vt:lpstr>Antagonist</vt:lpstr>
      <vt:lpstr>Major characters</vt:lpstr>
      <vt:lpstr>Minor characters</vt:lpstr>
      <vt:lpstr>Dynamic characters</vt:lpstr>
      <vt:lpstr>Static characters</vt:lpstr>
      <vt:lpstr>Flat characters</vt:lpstr>
      <vt:lpstr>Round characters</vt:lpstr>
      <vt:lpstr>Stereotypical characters</vt:lpstr>
      <vt:lpstr>Foils</vt:lpstr>
      <vt:lpstr>Anti-hero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</dc:title>
  <dc:creator>Jackie Hicken</dc:creator>
  <cp:lastModifiedBy>Jackie Hicken</cp:lastModifiedBy>
  <cp:revision>28</cp:revision>
  <dcterms:created xsi:type="dcterms:W3CDTF">2015-08-27T22:52:34Z</dcterms:created>
  <dcterms:modified xsi:type="dcterms:W3CDTF">2015-08-28T01:10:24Z</dcterms:modified>
</cp:coreProperties>
</file>