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27" r:id="rId1"/>
  </p:sldMasterIdLst>
  <p:sldIdLst>
    <p:sldId id="283" r:id="rId2"/>
    <p:sldId id="284" r:id="rId3"/>
    <p:sldId id="27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464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8" d="100"/>
          <a:sy n="68" d="100"/>
        </p:scale>
        <p:origin x="-112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79BD8-DE74-9B4D-8249-2F94D248070D}" type="datetimeFigureOut">
              <a:rPr lang="en-US" smtClean="0"/>
              <a:t>4/27/16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AC066-8386-6042-932D-2924F142D40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4163" y="444728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8" name="Group 16"/>
          <p:cNvGrpSpPr/>
          <p:nvPr/>
        </p:nvGrpSpPr>
        <p:grpSpPr>
          <a:xfrm>
            <a:off x="284163" y="1906542"/>
            <a:ext cx="8576373" cy="137411"/>
            <a:chOff x="284163" y="1759424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8230889" y="444728"/>
            <a:ext cx="5870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sz="3600">
                <a:solidFill>
                  <a:schemeClr val="bg1"/>
                </a:solidFill>
                <a:sym typeface="Wingdings"/>
              </a:rPr>
              <a:t></a:t>
            </a:r>
            <a:endParaRPr sz="360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1341" y="449005"/>
            <a:ext cx="7808976" cy="1088136"/>
          </a:xfrm>
          <a:noFill/>
        </p:spPr>
        <p:txBody>
          <a:bodyPr vert="horz" lIns="91440" tIns="45720" rIns="91440" bIns="45720" rtlCol="0" anchor="b" anchorCtr="0">
            <a:normAutofit/>
          </a:bodyPr>
          <a:lstStyle>
            <a:lvl1pPr marL="0" algn="l" defTabSz="914400" rtl="0" eaLnBrk="1" latinLnBrk="0" hangingPunct="1">
              <a:lnSpc>
                <a:spcPts val="4600"/>
              </a:lnSpc>
              <a:spcBef>
                <a:spcPct val="0"/>
              </a:spcBef>
              <a:buNone/>
              <a:defRPr sz="42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6205" y="1532427"/>
            <a:ext cx="7754112" cy="484632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None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13" name="Rectangle 12"/>
          <p:cNvSpPr/>
          <p:nvPr/>
        </p:nvSpPr>
        <p:spPr>
          <a:xfrm>
            <a:off x="284163" y="6227064"/>
            <a:ext cx="8574087" cy="173736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8941" y="1298762"/>
            <a:ext cx="4069080" cy="1162050"/>
          </a:xfrm>
          <a:noFill/>
        </p:spPr>
        <p:txBody>
          <a:bodyPr anchor="b">
            <a:noAutofit/>
          </a:bodyPr>
          <a:lstStyle>
            <a:lvl1pPr algn="ctr">
              <a:defRPr sz="3200" b="1">
                <a:solidFill>
                  <a:schemeClr val="accent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3567" y="914400"/>
            <a:ext cx="4069080" cy="521176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68941" y="2456329"/>
            <a:ext cx="4069080" cy="318247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79BD8-DE74-9B4D-8249-2F94D248070D}" type="datetimeFigureOut">
              <a:rPr lang="en-US" smtClean="0"/>
              <a:t>4/27/16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AC066-8386-6042-932D-2924F142D40C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284163" y="452718"/>
            <a:ext cx="8576373" cy="137411"/>
            <a:chOff x="284163" y="1577847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4163" y="4801575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84163" y="6263389"/>
            <a:ext cx="8576373" cy="137411"/>
            <a:chOff x="284163" y="1759424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3071" y="4800600"/>
            <a:ext cx="8360242" cy="566738"/>
          </a:xfrm>
          <a:noFill/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b="0" i="0" kern="1200" cap="none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4163" y="457199"/>
            <a:ext cx="8577072" cy="435254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9099" y="5367338"/>
            <a:ext cx="8304213" cy="804862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79BD8-DE74-9B4D-8249-2F94D248070D}" type="datetimeFigureOut">
              <a:rPr lang="en-US" smtClean="0"/>
              <a:t>4/27/16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AC066-8386-6042-932D-2924F142D4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8"/>
          <p:cNvGrpSpPr/>
          <p:nvPr/>
        </p:nvGrpSpPr>
        <p:grpSpPr>
          <a:xfrm>
            <a:off x="284163" y="4280647"/>
            <a:ext cx="8576373" cy="137411"/>
            <a:chOff x="284163" y="1759424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3071" y="4778189"/>
            <a:ext cx="8360242" cy="566738"/>
          </a:xfrm>
          <a:noFill/>
        </p:spPr>
        <p:txBody>
          <a:bodyPr anchor="b">
            <a:normAutofit/>
          </a:bodyPr>
          <a:lstStyle>
            <a:lvl1pPr algn="l">
              <a:defRPr sz="2800" b="0">
                <a:solidFill>
                  <a:schemeClr val="accent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4163" y="457200"/>
            <a:ext cx="8577072" cy="382219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9099" y="5344927"/>
            <a:ext cx="8304213" cy="804862"/>
          </a:xfrm>
          <a:noFill/>
        </p:spPr>
        <p:txBody>
          <a:bodyPr/>
          <a:lstStyle>
            <a:lvl1pPr marL="0" indent="0">
              <a:spcBef>
                <a:spcPts val="0"/>
              </a:spcBef>
              <a:buNone/>
              <a:defRPr sz="14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79BD8-DE74-9B4D-8249-2F94D248070D}" type="datetimeFigureOut">
              <a:rPr lang="en-US" smtClean="0"/>
              <a:t>4/27/16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AC066-8386-6042-932D-2924F142D4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, Picture,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600" y="914400"/>
            <a:ext cx="5195047" cy="521176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79BD8-DE74-9B4D-8249-2F94D248070D}" type="datetimeFigureOut">
              <a:rPr lang="en-US" smtClean="0"/>
              <a:t>4/27/16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AC066-8386-6042-932D-2924F142D40C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284163" y="4267200"/>
            <a:ext cx="2743200" cy="2120153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9101" y="4953001"/>
            <a:ext cx="2472017" cy="1246094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0764" y="4419600"/>
            <a:ext cx="2475395" cy="510988"/>
          </a:xfrm>
          <a:noFill/>
        </p:spPr>
        <p:txBody>
          <a:bodyPr anchor="b">
            <a:normAutofit/>
          </a:bodyPr>
          <a:lstStyle>
            <a:lvl1pPr algn="l">
              <a:defRPr sz="2000" b="1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3"/>
          </p:nvPr>
        </p:nvSpPr>
        <p:spPr>
          <a:xfrm>
            <a:off x="284164" y="594360"/>
            <a:ext cx="2743200" cy="367588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grpSp>
        <p:nvGrpSpPr>
          <p:cNvPr id="8" name="Group 14"/>
          <p:cNvGrpSpPr/>
          <p:nvPr/>
        </p:nvGrpSpPr>
        <p:grpSpPr>
          <a:xfrm>
            <a:off x="284163" y="461682"/>
            <a:ext cx="8576373" cy="137411"/>
            <a:chOff x="284163" y="1759424"/>
            <a:chExt cx="8576373" cy="137411"/>
          </a:xfrm>
        </p:grpSpPr>
        <p:sp>
          <p:nvSpPr>
            <p:cNvPr id="16" name="Rectangle 15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021013" y="4801575"/>
            <a:ext cx="583723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84163" y="6263389"/>
            <a:ext cx="8576373" cy="137411"/>
            <a:chOff x="284163" y="1759424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31661" y="4800600"/>
            <a:ext cx="5691651" cy="566738"/>
          </a:xfrm>
          <a:noFill/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b="0" i="0" kern="1200" cap="none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21014" y="457199"/>
            <a:ext cx="5833872" cy="4352544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69805" y="5367338"/>
            <a:ext cx="5653507" cy="804862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79BD8-DE74-9B4D-8249-2F94D248070D}" type="datetimeFigureOut">
              <a:rPr lang="en-US" smtClean="0"/>
              <a:t>4/27/16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AC066-8386-6042-932D-2924F142D40C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Picture Placeholder 2"/>
          <p:cNvSpPr>
            <a:spLocks noGrp="1"/>
          </p:cNvSpPr>
          <p:nvPr>
            <p:ph type="pic" idx="13"/>
          </p:nvPr>
        </p:nvSpPr>
        <p:spPr>
          <a:xfrm>
            <a:off x="284164" y="457200"/>
            <a:ext cx="2736850" cy="2907792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4" name="Picture Placeholder 2"/>
          <p:cNvSpPr>
            <a:spLocks noGrp="1"/>
          </p:cNvSpPr>
          <p:nvPr>
            <p:ph type="pic" idx="14"/>
          </p:nvPr>
        </p:nvSpPr>
        <p:spPr>
          <a:xfrm>
            <a:off x="284164" y="3364992"/>
            <a:ext cx="2736850" cy="2898648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8" name="Group 7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4163" y="2133600"/>
            <a:ext cx="8574087" cy="40132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79BD8-DE74-9B4D-8249-2F94D248070D}" type="datetimeFigureOut">
              <a:rPr lang="en-US" smtClean="0"/>
              <a:t>4/27/16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AC066-8386-6042-932D-2924F142D4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5313882" y="2857535"/>
            <a:ext cx="5934615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95124" y="473075"/>
            <a:ext cx="969264" cy="5921375"/>
          </a:xfrm>
        </p:spPr>
        <p:txBody>
          <a:bodyPr vert="eaVert"/>
          <a:lstStyle>
            <a:lvl1pPr algn="l">
              <a:defRPr sz="3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4163" y="457200"/>
            <a:ext cx="6497637" cy="5937250"/>
          </a:xfrm>
        </p:spPr>
        <p:txBody>
          <a:bodyPr vert="eaVert"/>
          <a:lstStyle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79BD8-DE74-9B4D-8249-2F94D248070D}" type="datetimeFigureOut">
              <a:rPr lang="en-US" smtClean="0"/>
              <a:t>4/27/16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AC066-8386-6042-932D-2924F142D40C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 rot="5400000">
            <a:off x="4658724" y="3355723"/>
            <a:ext cx="5934456" cy="137411"/>
            <a:chOff x="284163" y="1577847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8" name="Group 7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79BD8-DE74-9B4D-8249-2F94D248070D}" type="datetimeFigureOut">
              <a:rPr lang="en-US" smtClean="0"/>
              <a:t>4/27/16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AC066-8386-6042-932D-2924F142D4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284163" y="444728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79BD8-DE74-9B4D-8249-2F94D248070D}" type="datetimeFigureOut">
              <a:rPr lang="en-US" smtClean="0"/>
              <a:t>4/27/16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AC066-8386-6042-932D-2924F142D40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284162" y="2017058"/>
            <a:ext cx="8574087" cy="4377391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2420" y="1532965"/>
            <a:ext cx="7754284" cy="484094"/>
          </a:xfrm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grpSp>
        <p:nvGrpSpPr>
          <p:cNvPr id="7" name="Group 16"/>
          <p:cNvGrpSpPr/>
          <p:nvPr/>
        </p:nvGrpSpPr>
        <p:grpSpPr>
          <a:xfrm>
            <a:off x="284163" y="1906542"/>
            <a:ext cx="8576373" cy="137411"/>
            <a:chOff x="284163" y="1759424"/>
            <a:chExt cx="8576373" cy="137411"/>
          </a:xfrm>
        </p:grpSpPr>
        <p:sp>
          <p:nvSpPr>
            <p:cNvPr id="11" name="Rectangle 10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8230889" y="444728"/>
            <a:ext cx="5870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sz="3600">
                <a:solidFill>
                  <a:schemeClr val="bg1"/>
                </a:solidFill>
                <a:sym typeface="Wingdings"/>
              </a:rPr>
              <a:t></a:t>
            </a:r>
            <a:endParaRPr sz="360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8633" y="444728"/>
            <a:ext cx="7810967" cy="1088237"/>
          </a:xfrm>
          <a:noFill/>
        </p:spPr>
        <p:txBody>
          <a:bodyPr bIns="45720" anchor="b" anchorCtr="0">
            <a:normAutofit/>
          </a:bodyPr>
          <a:lstStyle>
            <a:lvl1pPr algn="l">
              <a:lnSpc>
                <a:spcPts val="4600"/>
              </a:lnSpc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4163" y="4801575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84163" y="6263389"/>
            <a:ext cx="8576373" cy="137411"/>
            <a:chOff x="284163" y="1759424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8230889" y="4801575"/>
            <a:ext cx="5870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sz="3600">
                <a:solidFill>
                  <a:schemeClr val="bg1"/>
                </a:solidFill>
                <a:sym typeface="Wingdings"/>
              </a:rPr>
              <a:t></a:t>
            </a:r>
            <a:endParaRPr sz="360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9768" y="4814125"/>
            <a:ext cx="7772400" cy="1051560"/>
          </a:xfrm>
          <a:noFill/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200" b="0" i="0" kern="1200" cap="none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5488" y="5861304"/>
            <a:ext cx="7735824" cy="402336"/>
          </a:xfrm>
        </p:spPr>
        <p:txBody>
          <a:bodyPr vert="horz" lIns="91440" tIns="45720" rIns="91440" bIns="45720" rtlCol="0"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79BD8-DE74-9B4D-8249-2F94D248070D}" type="datetimeFigureOut">
              <a:rPr lang="en-US" smtClean="0"/>
              <a:t>4/27/16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AC066-8386-6042-932D-2924F142D4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284162" y="443754"/>
            <a:ext cx="8574087" cy="4370293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79BD8-DE74-9B4D-8249-2F94D248070D}" type="datetimeFigureOut">
              <a:rPr lang="en-US" smtClean="0"/>
              <a:t>4/27/16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AC066-8386-6042-932D-2924F142D40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4163" y="4801575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284163" y="6263389"/>
            <a:ext cx="8576373" cy="137411"/>
            <a:chOff x="284163" y="1759424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8230889" y="4801575"/>
            <a:ext cx="5870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sz="3600">
                <a:solidFill>
                  <a:schemeClr val="bg1"/>
                </a:solidFill>
                <a:sym typeface="Wingdings"/>
              </a:rPr>
              <a:t></a:t>
            </a:r>
            <a:endParaRPr sz="360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0306" y="4814047"/>
            <a:ext cx="7772400" cy="1048871"/>
          </a:xfrm>
          <a:noFill/>
        </p:spPr>
        <p:txBody>
          <a:bodyPr anchor="b" anchorCtr="0">
            <a:normAutofit/>
          </a:bodyPr>
          <a:lstStyle>
            <a:lvl1pPr algn="l">
              <a:defRPr sz="4200" b="0" i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0647" y="5862918"/>
            <a:ext cx="7732059" cy="403412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9" name="Group 8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3412" y="2151063"/>
            <a:ext cx="3931920" cy="39751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78188" y="2151063"/>
            <a:ext cx="3931920" cy="39751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79BD8-DE74-9B4D-8249-2F94D248070D}" type="datetimeFigureOut">
              <a:rPr lang="en-US" smtClean="0"/>
              <a:t>4/27/16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AC066-8386-6042-932D-2924F142D4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11" name="Group 10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12" name="Rectangle 11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3412" y="1735138"/>
            <a:ext cx="3931920" cy="833250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buNone/>
              <a:defRPr sz="26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3412" y="2590800"/>
            <a:ext cx="3931920" cy="3535362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79495" y="1735138"/>
            <a:ext cx="3931920" cy="833250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buNone/>
              <a:defRPr sz="26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79495" y="2590800"/>
            <a:ext cx="3931920" cy="3535362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79BD8-DE74-9B4D-8249-2F94D248070D}" type="datetimeFigureOut">
              <a:rPr lang="en-US" smtClean="0"/>
              <a:t>4/27/16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AC066-8386-6042-932D-2924F142D4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7" name="Group 6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8" name="Rectangle 7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9" name="Rectangle 8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79BD8-DE74-9B4D-8249-2F94D248070D}" type="datetimeFigureOut">
              <a:rPr lang="en-US" smtClean="0"/>
              <a:t>4/27/16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AC066-8386-6042-932D-2924F142D4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79BD8-DE74-9B4D-8249-2F94D248070D}" type="datetimeFigureOut">
              <a:rPr lang="en-US" smtClean="0"/>
              <a:t>4/27/16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AC066-8386-6042-932D-2924F142D40C}" type="slidenum">
              <a:rPr lang="en-US" smtClean="0"/>
              <a:t>‹#›</a:t>
            </a:fld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284163" y="452718"/>
            <a:ext cx="8576373" cy="137411"/>
            <a:chOff x="284163" y="1577847"/>
            <a:chExt cx="8576373" cy="137411"/>
          </a:xfrm>
        </p:grpSpPr>
        <p:sp>
          <p:nvSpPr>
            <p:cNvPr id="6" name="Rectangle 5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7" name="Rectangle 6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8" name="Rectangle 7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81503" y="2133600"/>
            <a:ext cx="7076747" cy="3992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94936" y="643703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BE979BD8-DE74-9B4D-8249-2F94D248070D}" type="datetimeFigureOut">
              <a:rPr lang="en-US" smtClean="0"/>
              <a:t>4/27/16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9698" y="6437032"/>
            <a:ext cx="612490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6459" y="167347"/>
            <a:ext cx="630621" cy="359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930AC066-8386-6042-932D-2924F142D40C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4163" y="630382"/>
            <a:ext cx="8574087" cy="967840"/>
          </a:xfrm>
          <a:prstGeom prst="rect">
            <a:avLst/>
          </a:prstGeom>
          <a:solidFill>
            <a:srgbClr val="646464">
              <a:alpha val="70000"/>
            </a:srgb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8" r:id="rId1"/>
    <p:sldLayoutId id="2147483729" r:id="rId2"/>
    <p:sldLayoutId id="2147483730" r:id="rId3"/>
    <p:sldLayoutId id="2147483731" r:id="rId4"/>
    <p:sldLayoutId id="2147483732" r:id="rId5"/>
    <p:sldLayoutId id="2147483733" r:id="rId6"/>
    <p:sldLayoutId id="2147483734" r:id="rId7"/>
    <p:sldLayoutId id="2147483735" r:id="rId8"/>
    <p:sldLayoutId id="2147483736" r:id="rId9"/>
    <p:sldLayoutId id="2147483737" r:id="rId10"/>
    <p:sldLayoutId id="2147483738" r:id="rId11"/>
    <p:sldLayoutId id="2147483739" r:id="rId12"/>
    <p:sldLayoutId id="2147483740" r:id="rId13"/>
    <p:sldLayoutId id="2147483741" r:id="rId14"/>
    <p:sldLayoutId id="2147483742" r:id="rId15"/>
    <p:sldLayoutId id="2147483743" r:id="rId16"/>
  </p:sldLayoutIdLst>
  <p:txStyles>
    <p:titleStyle>
      <a:lvl1pPr algn="r" defTabSz="914400" rtl="0" eaLnBrk="1" latinLnBrk="0" hangingPunct="1">
        <a:spcBef>
          <a:spcPct val="0"/>
        </a:spcBef>
        <a:buNone/>
        <a:defRPr sz="42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454025" indent="-454025" algn="l" defTabSz="914400" rtl="0" eaLnBrk="1" latinLnBrk="0" hangingPunct="1">
        <a:spcBef>
          <a:spcPts val="20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260475" indent="-346075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600200" indent="-339725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939925" indent="-331788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290763" indent="-344488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lang="en-US" sz="1800" kern="1200" dirty="0" smtClean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2625725" indent="-344488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lang="en-US" sz="1800" kern="1200" dirty="0" smtClean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970213" indent="-344488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lang="en-US" sz="1800" kern="1200" dirty="0" smtClean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3313113" indent="-344488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lang="en-US" sz="1800" kern="1200" dirty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Cover letters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05211" y="2133600"/>
            <a:ext cx="7453040" cy="3992563"/>
          </a:xfrm>
        </p:spPr>
        <p:txBody>
          <a:bodyPr>
            <a:noAutofit/>
          </a:bodyPr>
          <a:lstStyle/>
          <a:p>
            <a:r>
              <a:rPr lang="en-US" sz="3800" dirty="0" smtClean="0"/>
              <a:t>The resume is the first part of persuading your audience (the person hiring) to listen to you</a:t>
            </a:r>
          </a:p>
          <a:p>
            <a:r>
              <a:rPr lang="en-US" sz="3800" dirty="0" smtClean="0"/>
              <a:t>The cover letter is the second part</a:t>
            </a:r>
            <a:endParaRPr lang="en-US" sz="3800" dirty="0"/>
          </a:p>
        </p:txBody>
      </p:sp>
    </p:spTree>
    <p:extLst>
      <p:ext uri="{BB962C8B-B14F-4D97-AF65-F5344CB8AC3E}">
        <p14:creationId xmlns:p14="http://schemas.microsoft.com/office/powerpoint/2010/main" val="9251840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Cover letters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4163" y="2133600"/>
            <a:ext cx="8574087" cy="4476970"/>
          </a:xfrm>
        </p:spPr>
        <p:txBody>
          <a:bodyPr/>
          <a:lstStyle/>
          <a:p>
            <a:r>
              <a:rPr lang="en-US" dirty="0" smtClean="0"/>
              <a:t>Cover letters are business letters, which follow a simple format:</a:t>
            </a:r>
          </a:p>
          <a:p>
            <a:pPr lvl="1"/>
            <a:r>
              <a:rPr lang="en-US" sz="2500" dirty="0" smtClean="0"/>
              <a:t>Your name &amp; address</a:t>
            </a:r>
          </a:p>
          <a:p>
            <a:pPr lvl="1"/>
            <a:r>
              <a:rPr lang="en-US" sz="2500" dirty="0" smtClean="0"/>
              <a:t>The letter receiver’s name &amp; address</a:t>
            </a:r>
          </a:p>
          <a:p>
            <a:pPr lvl="1"/>
            <a:r>
              <a:rPr lang="en-US" sz="2500" dirty="0" smtClean="0"/>
              <a:t>The date</a:t>
            </a:r>
          </a:p>
          <a:p>
            <a:pPr lvl="1"/>
            <a:r>
              <a:rPr lang="en-US" sz="2500" dirty="0" smtClean="0"/>
              <a:t>The salutation (Dear…)</a:t>
            </a:r>
          </a:p>
          <a:p>
            <a:pPr lvl="1"/>
            <a:r>
              <a:rPr lang="en-US" sz="2500" dirty="0" smtClean="0"/>
              <a:t>The body of the letter</a:t>
            </a:r>
          </a:p>
          <a:p>
            <a:pPr lvl="1"/>
            <a:r>
              <a:rPr lang="en-US" sz="2500" dirty="0" smtClean="0"/>
              <a:t>The closing (Sincerely,)</a:t>
            </a:r>
          </a:p>
          <a:p>
            <a:pPr lvl="1"/>
            <a:r>
              <a:rPr lang="en-US" sz="2500" dirty="0" smtClean="0"/>
              <a:t>Four empty spaces (for your signature)</a:t>
            </a:r>
          </a:p>
          <a:p>
            <a:pPr lvl="1"/>
            <a:r>
              <a:rPr lang="en-US" sz="2500" dirty="0" smtClean="0"/>
              <a:t>Your typed name</a:t>
            </a:r>
            <a:endParaRPr lang="en-US" sz="25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10283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Cover letters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4163" y="1890357"/>
            <a:ext cx="8574087" cy="4859535"/>
          </a:xfrm>
        </p:spPr>
        <p:txBody>
          <a:bodyPr>
            <a:noAutofit/>
          </a:bodyPr>
          <a:lstStyle/>
          <a:p>
            <a:r>
              <a:rPr lang="en-US" sz="2800" b="1" dirty="0" smtClean="0"/>
              <a:t>Paragraph 1:  </a:t>
            </a:r>
            <a:r>
              <a:rPr lang="en-US" sz="2800" dirty="0" smtClean="0"/>
              <a:t>State the name of the position you’re applying for, how you heard about it, and (briefly!) why you’re interested and/or the best choice</a:t>
            </a:r>
          </a:p>
          <a:p>
            <a:r>
              <a:rPr lang="en-US" sz="2800" b="1" dirty="0" smtClean="0"/>
              <a:t>Paragraph 2: </a:t>
            </a:r>
            <a:r>
              <a:rPr lang="en-US" sz="2800" dirty="0" smtClean="0"/>
              <a:t>Describe what you can bring to a job</a:t>
            </a:r>
          </a:p>
          <a:p>
            <a:r>
              <a:rPr lang="en-US" sz="2800" b="1" dirty="0" smtClean="0"/>
              <a:t>Paragraph 3: </a:t>
            </a:r>
            <a:r>
              <a:rPr lang="en-US" sz="2800" dirty="0" smtClean="0"/>
              <a:t>Describe your interest in what you’re applying for, give examples of achievements you’re particularly proud of and share how those helped prep you for the job</a:t>
            </a:r>
          </a:p>
          <a:p>
            <a:r>
              <a:rPr lang="en-US" sz="2800" b="1" dirty="0" smtClean="0"/>
              <a:t>Paragraph 4</a:t>
            </a:r>
            <a:r>
              <a:rPr lang="en-US" sz="2800" dirty="0" smtClean="0"/>
              <a:t>: Invite the person to contact you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38410477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Spectrum">
  <a:themeElements>
    <a:clrScheme name="Custom 7">
      <a:dk1>
        <a:sysClr val="windowText" lastClr="000000"/>
      </a:dk1>
      <a:lt1>
        <a:sysClr val="window" lastClr="FFFFFF"/>
      </a:lt1>
      <a:dk2>
        <a:srgbClr val="6D0A00"/>
      </a:dk2>
      <a:lt2>
        <a:srgbClr val="76B6F2"/>
      </a:lt2>
      <a:accent1>
        <a:srgbClr val="FBC01E"/>
      </a:accent1>
      <a:accent2>
        <a:srgbClr val="EFE1A2"/>
      </a:accent2>
      <a:accent3>
        <a:srgbClr val="FA8716"/>
      </a:accent3>
      <a:accent4>
        <a:srgbClr val="BE0204"/>
      </a:accent4>
      <a:accent5>
        <a:srgbClr val="640F10"/>
      </a:accent5>
      <a:accent6>
        <a:srgbClr val="7E13E3"/>
      </a:accent6>
      <a:hlink>
        <a:srgbClr val="D2D200"/>
      </a:hlink>
      <a:folHlink>
        <a:srgbClr val="D0B9F8"/>
      </a:folHlink>
    </a:clrScheme>
    <a:fontScheme name="Spectrum">
      <a:majorFont>
        <a:latin typeface="Corbel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Calibri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Spectrum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70000"/>
                <a:satMod val="150000"/>
              </a:schemeClr>
            </a:gs>
            <a:gs pos="100000">
              <a:schemeClr val="phClr">
                <a:tint val="95000"/>
                <a:satMod val="1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95000"/>
                <a:shade val="70000"/>
                <a:satMod val="150000"/>
              </a:schemeClr>
            </a:gs>
            <a:gs pos="100000">
              <a:schemeClr val="phClr">
                <a:tint val="100000"/>
                <a:shade val="100000"/>
                <a:satMod val="150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6600000" sx="101000" sy="101000" rotWithShape="0">
              <a:srgbClr val="000000">
                <a:alpha val="75000"/>
              </a:srgbClr>
            </a:outerShdw>
          </a:effectLst>
        </a:effectStyle>
        <a:effectStyle>
          <a:effectLst>
            <a:outerShdw blurRad="50800" dir="5400000" sx="105000" sy="105000" algn="ctr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4800000"/>
            </a:lightRig>
          </a:scene3d>
          <a:sp3d prstMaterial="matte">
            <a:bevelT w="63500" h="50800" prst="ang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Spectrum.thmx</Template>
  <TotalTime>2926</TotalTime>
  <Words>167</Words>
  <Application>Microsoft Macintosh PowerPoint</Application>
  <PresentationFormat>On-screen Show (4:3)</PresentationFormat>
  <Paragraphs>18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Spectrum</vt:lpstr>
      <vt:lpstr>Cover letters</vt:lpstr>
      <vt:lpstr>Cover letters</vt:lpstr>
      <vt:lpstr>Cover letters</vt:lpstr>
    </vt:vector>
  </TitlesOfParts>
  <Company>Alpine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Real-world writing,  Frederick Douglass,  and the art of persuasion</dc:title>
  <dc:creator>Jackie Hicken</dc:creator>
  <cp:lastModifiedBy>Jackie Hicken</cp:lastModifiedBy>
  <cp:revision>56</cp:revision>
  <dcterms:created xsi:type="dcterms:W3CDTF">2015-10-28T03:25:50Z</dcterms:created>
  <dcterms:modified xsi:type="dcterms:W3CDTF">2016-04-28T02:08:20Z</dcterms:modified>
</cp:coreProperties>
</file>